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5"/>
  </p:notesMasterIdLst>
  <p:sldIdLst>
    <p:sldId id="256" r:id="rId6"/>
    <p:sldId id="257" r:id="rId7"/>
    <p:sldId id="258" r:id="rId8"/>
    <p:sldId id="259" r:id="rId9"/>
    <p:sldId id="261" r:id="rId10"/>
    <p:sldId id="302" r:id="rId11"/>
    <p:sldId id="262" r:id="rId12"/>
    <p:sldId id="263" r:id="rId13"/>
    <p:sldId id="264" r:id="rId14"/>
    <p:sldId id="260" r:id="rId15"/>
    <p:sldId id="265" r:id="rId16"/>
    <p:sldId id="266" r:id="rId17"/>
    <p:sldId id="268" r:id="rId18"/>
    <p:sldId id="269" r:id="rId19"/>
    <p:sldId id="270" r:id="rId20"/>
    <p:sldId id="271" r:id="rId21"/>
    <p:sldId id="273" r:id="rId22"/>
    <p:sldId id="274" r:id="rId23"/>
    <p:sldId id="275" r:id="rId24"/>
    <p:sldId id="276" r:id="rId25"/>
    <p:sldId id="286" r:id="rId26"/>
    <p:sldId id="287" r:id="rId27"/>
    <p:sldId id="288" r:id="rId28"/>
    <p:sldId id="289" r:id="rId29"/>
    <p:sldId id="290" r:id="rId30"/>
    <p:sldId id="279" r:id="rId31"/>
    <p:sldId id="281" r:id="rId32"/>
    <p:sldId id="282" r:id="rId33"/>
    <p:sldId id="284" r:id="rId34"/>
    <p:sldId id="285" r:id="rId35"/>
    <p:sldId id="277" r:id="rId36"/>
    <p:sldId id="278" r:id="rId37"/>
    <p:sldId id="301" r:id="rId38"/>
    <p:sldId id="291" r:id="rId39"/>
    <p:sldId id="299" r:id="rId40"/>
    <p:sldId id="300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302"/>
            <p14:sldId id="262"/>
            <p14:sldId id="263"/>
            <p14:sldId id="264"/>
            <p14:sldId id="260"/>
            <p14:sldId id="265"/>
          </p14:sldIdLst>
        </p14:section>
        <p14:section name="Overview" id="{37D28639-9444-4FFE-B706-F4C0B81D0F0A}">
          <p14:sldIdLst>
            <p14:sldId id="266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86"/>
            <p14:sldId id="287"/>
            <p14:sldId id="288"/>
            <p14:sldId id="289"/>
            <p14:sldId id="290"/>
            <p14:sldId id="279"/>
            <p14:sldId id="281"/>
            <p14:sldId id="282"/>
            <p14:sldId id="284"/>
            <p14:sldId id="285"/>
            <p14:sldId id="277"/>
            <p14:sldId id="278"/>
            <p14:sldId id="301"/>
            <p14:sldId id="291"/>
            <p14:sldId id="299"/>
            <p14:sldId id="300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6303" autoAdjust="0"/>
  </p:normalViewPr>
  <p:slideViewPr>
    <p:cSldViewPr snapToGrid="0">
      <p:cViewPr varScale="1">
        <p:scale>
          <a:sx n="106" d="100"/>
          <a:sy n="106" d="100"/>
        </p:scale>
        <p:origin x="78" y="108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/</a:t>
            </a:r>
            <a:r>
              <a:rPr lang="fr-FR" dirty="0" err="1"/>
              <a:t>Prerequisites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If you have not taken courses in the field of Artificial Intelligence or Machine Learning of at least 7.5 Credits, but you feel that you have the prerequisite knowledge in AI/ML through other courses or self-study, please contact the instructor zonghua.gu@umu.se to register for the course. </a:t>
            </a:r>
            <a:endParaRPr lang="fr-FR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 we create a Discord channel or Slack? To keep in touch?</a:t>
            </a:r>
          </a:p>
          <a:p>
            <a:r>
              <a:rPr lang="en-US" dirty="0"/>
              <a:t>From </a:t>
            </a:r>
            <a:r>
              <a:rPr lang="en-US" dirty="0" err="1"/>
              <a:t>Stellan</a:t>
            </a:r>
            <a:r>
              <a:rPr lang="en-US" dirty="0"/>
              <a:t> Lange to Everyone 04:30 PM</a:t>
            </a:r>
          </a:p>
          <a:p>
            <a:r>
              <a:rPr lang="en-US" dirty="0"/>
              <a:t>Would be fun to also have a Discord thread to discuss future </a:t>
            </a:r>
            <a:r>
              <a:rPr lang="en-US" dirty="0" err="1"/>
              <a:t>LabX</a:t>
            </a:r>
            <a:r>
              <a:rPr lang="en-US" dirty="0"/>
              <a:t> ideas, current work some o</a:t>
            </a:r>
          </a:p>
          <a:p>
            <a:r>
              <a:rPr lang="en-US"/>
              <a:t> Each team member should submit the same copy of report/source code in Canvas.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4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do not submit a proposal on time, then you will not be working on the bonus project.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Autonomous Self-Driving Vehicle Levels Explained</a:t>
            </a:r>
          </a:p>
          <a:p>
            <a:r>
              <a:rPr lang="en-US"/>
              <a:t>https://www.youtube.com/watch?v=LIP4eJAECvU</a:t>
            </a:r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2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https://www.forbes.com/sites/jamesmorris/2021/03/13/why-is-teslas-full-self-driving-only-level-2-autonomous/?sh=f7ed99c6a320</a:t>
            </a:r>
          </a:p>
          <a:p>
            <a:r>
              <a:rPr lang="en-US" dirty="0"/>
              <a:t>https://thenextweb.com/shift/2020/02/27/6-levels-autonomous-self-driving-explained-tesla-waymo-autopilot/ </a:t>
            </a:r>
          </a:p>
          <a:p>
            <a:r>
              <a:rPr lang="en-US" dirty="0"/>
              <a:t>https://europe.autonews.com/automakers/lexus-prepares-introduce-level-2-autonomy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8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driver’s hands were off the steering wheel for a total of 37 minutes during the </a:t>
            </a:r>
            <a:r>
              <a:rPr lang="en-SE" dirty="0"/>
              <a:t>37.5</a:t>
            </a:r>
            <a:r>
              <a:rPr lang="en-US" dirty="0"/>
              <a:t> minutes of time the car was in Autopilot, despite repeated visual warnings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5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https://thelastdriverlicenseholder.com/2023/02/17/2022-disengagement-report-from-california/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2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control algorithms</a:t>
            </a:r>
          </a:p>
          <a:p>
            <a:pPr lvl="1"/>
            <a:r>
              <a:rPr lang="en-US" dirty="0"/>
              <a:t>PID: Proportional Integral Derivative</a:t>
            </a:r>
          </a:p>
          <a:p>
            <a:pPr lvl="1"/>
            <a:r>
              <a:rPr lang="en-US" dirty="0"/>
              <a:t>MPC: Model-Predictive Control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2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AD processing pipeline: separate algorithms for each processing stage. </a:t>
            </a:r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u.zoom.us/j/628180405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mu.se/en/education/courses/algorithms-and-systems-for-autonomous-vehicl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TIUU1xNqI8w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aiwanenglishnews.com/tesla-on-autopilot-crashes-into-overturned-truck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q7d90ZFhg2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reuters.com/business/autos-transportation/tesla-wins-autopilot-trial-involving-fatal-crash-2023-10-31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dition.cnn.com/2023/10/24/business/california-dmv-cruise-permit-revoke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zonghua.github.io/saav2022/" TargetMode="External"/><Relationship Id="rId2" Type="http://schemas.openxmlformats.org/officeDocument/2006/relationships/hyperlink" Target="https://guzonghua.github.io/saa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zonghua.github.io/saav2021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zogu0002\Documents\GitHub\saav\PPTs\L2%20Intro%20to%20ML.pptx" TargetMode="External"/><Relationship Id="rId13" Type="http://schemas.openxmlformats.org/officeDocument/2006/relationships/hyperlink" Target="file:///C:\Users\zogu0002\Documents\GitHub\saav\PPTs\L3.2%20Adversarial%20Attacks.pdf" TargetMode="External"/><Relationship Id="rId18" Type="http://schemas.openxmlformats.org/officeDocument/2006/relationships/hyperlink" Target="file:///C:\Users\zogu0002\Documents\GitHub\saav\PPTs\L6%20Control.pptx" TargetMode="External"/><Relationship Id="rId3" Type="http://schemas.openxmlformats.org/officeDocument/2006/relationships/hyperlink" Target="file:///C:\Users\zogu0002\Documents\GitHub\saav\PPTs\L1%20Introduction%20Overview.pdf" TargetMode="External"/><Relationship Id="rId21" Type="http://schemas.openxmlformats.org/officeDocument/2006/relationships/hyperlink" Target="file:///C:\Users\zogu0002\Documents\GitHub\saav\PPTs\L7.1%20MDP%20Planning.pdf" TargetMode="External"/><Relationship Id="rId7" Type="http://schemas.openxmlformats.org/officeDocument/2006/relationships/hyperlink" Target="file:///C:\Users\zogu0002\Documents\GitHub\saav\PPTs\L1.3%20HWSW%20Platforms%20V2X.pdf" TargetMode="External"/><Relationship Id="rId12" Type="http://schemas.openxmlformats.org/officeDocument/2006/relationships/hyperlink" Target="file:///C:\Users\zogu0002\Documents\GitHub\saav\PPTs\L3.2%20Adversarial%20Attacks.pptx" TargetMode="External"/><Relationship Id="rId17" Type="http://schemas.openxmlformats.org/officeDocument/2006/relationships/hyperlink" Target="file:///C:\Users\zogu0002\Documents\GitHub\saav\PPTs\L5%20Planning.pdf" TargetMode="External"/><Relationship Id="rId2" Type="http://schemas.openxmlformats.org/officeDocument/2006/relationships/hyperlink" Target="file:///C:\Users\zogu0002\Documents\GitHub\saav\PPTs\L1%20Introduction%20Overview.pptx" TargetMode="External"/><Relationship Id="rId16" Type="http://schemas.openxmlformats.org/officeDocument/2006/relationships/hyperlink" Target="file:///C:\Users\zogu0002\Documents\GitHub\saav\PPTs\L5%20Planning.pptx" TargetMode="External"/><Relationship Id="rId20" Type="http://schemas.openxmlformats.org/officeDocument/2006/relationships/hyperlink" Target="file:///C:\Users\zogu0002\Documents\GitHub\saav\PPTs\L7.1%20MDP%20Plann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zogu0002\Documents\GitHub\saav\PPTs\L1.3%20HWSW%20Platforms%20V2X.pptx" TargetMode="External"/><Relationship Id="rId11" Type="http://schemas.openxmlformats.org/officeDocument/2006/relationships/hyperlink" Target="file:///C:\Users\zogu0002\Documents\GitHub\saav\PPTs\L3.1%20CNN%20for%20Computer%20Vision.pdf" TargetMode="External"/><Relationship Id="rId24" Type="http://schemas.openxmlformats.org/officeDocument/2006/relationships/hyperlink" Target="file:///C:\Users\zogu0002\Documents\GitHub\saav\PPTs\SampleExamQA.pdf" TargetMode="External"/><Relationship Id="rId5" Type="http://schemas.openxmlformats.org/officeDocument/2006/relationships/hyperlink" Target="file:///C:\Users\zogu0002\Documents\GitHub\saav\PPTs\L1.2%20AV%20Sensors%20HD%20Map.pdf" TargetMode="External"/><Relationship Id="rId15" Type="http://schemas.openxmlformats.org/officeDocument/2006/relationships/hyperlink" Target="file:///C:\Users\zogu0002\Documents\GitHub\saav\PPTs\L4%20Object%20Detection%20and%20Segmentation.pdf" TargetMode="External"/><Relationship Id="rId23" Type="http://schemas.openxmlformats.org/officeDocument/2006/relationships/hyperlink" Target="file:///C:\Users\zogu0002\Documents\GitHub\saav\PPTs\L7.2%20Q-Learning.pdf" TargetMode="External"/><Relationship Id="rId10" Type="http://schemas.openxmlformats.org/officeDocument/2006/relationships/hyperlink" Target="file:///C:\Users\zogu0002\Documents\GitHub\saav\PPTs\L3.1%20CNN%20for%20Computer%20Vision.pptx" TargetMode="External"/><Relationship Id="rId19" Type="http://schemas.openxmlformats.org/officeDocument/2006/relationships/hyperlink" Target="file:///C:\Users\zogu0002\Documents\GitHub\saav\PPTs\L6%20Control.pdf" TargetMode="External"/><Relationship Id="rId4" Type="http://schemas.openxmlformats.org/officeDocument/2006/relationships/hyperlink" Target="file:///C:\Users\zogu0002\Documents\GitHub\saav\PPTs\L1.2%20AV%20Sensors%20HD%20Map.pptx" TargetMode="External"/><Relationship Id="rId9" Type="http://schemas.openxmlformats.org/officeDocument/2006/relationships/hyperlink" Target="file:///C:\Users\zogu0002\Documents\GitHub\saav\PPTs\L2%20Intro%20to%20ML.pdf" TargetMode="External"/><Relationship Id="rId14" Type="http://schemas.openxmlformats.org/officeDocument/2006/relationships/hyperlink" Target="file:///C:\Users\zogu0002\Documents\GitHub\saav\PPTs\L4%20Object%20Detection%20and%20Segmentation.pptx" TargetMode="External"/><Relationship Id="rId22" Type="http://schemas.openxmlformats.org/officeDocument/2006/relationships/hyperlink" Target="file:///C:\Users\zogu0002\Documents\GitHub\saav\PPTs\L7.2%20Q-Learning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zonghua/saavla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t610E6PkuAw?list=PLpu6Tij_RoSTlVL_1hY7SNN8eQjB08KBm&amp;t=1353" TargetMode="External"/><Relationship Id="rId4" Type="http://schemas.openxmlformats.org/officeDocument/2006/relationships/hyperlink" Target="https://discord.gg/6VG5xWB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uzonghua.github.io/saav/PPTs/SampleExamQA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L1.1 Introduction and Overview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 descr="Hand Writing Overview With Marker, Business Concept Background Stock Photo,  Picture And Royalty Free Image. Image 58818276.">
            <a:extLst>
              <a:ext uri="{FF2B5EF4-FFF2-40B4-BE49-F238E27FC236}">
                <a16:creationId xmlns:a16="http://schemas.microsoft.com/office/drawing/2014/main" id="{FA4937B7-9397-5E18-91C7-7D651C396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86" y="2689544"/>
            <a:ext cx="4133400" cy="275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7774C94-22F2-E66C-B977-5D76A84DA51A}"/>
              </a:ext>
            </a:extLst>
          </p:cNvPr>
          <p:cNvSpPr txBox="1">
            <a:spLocks/>
          </p:cNvSpPr>
          <p:nvPr/>
        </p:nvSpPr>
        <p:spPr>
          <a:xfrm>
            <a:off x="1686770" y="54794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12F-10EE-3CF6-1AD4-7DEF7D5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9A5-4DFB-A277-2E1E-46B2E773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100 points:</a:t>
            </a:r>
          </a:p>
          <a:p>
            <a:pPr lvl="1"/>
            <a:r>
              <a:rPr lang="en-US" dirty="0"/>
              <a:t>Final exam: 60 points</a:t>
            </a:r>
          </a:p>
          <a:p>
            <a:pPr lvl="1"/>
            <a:r>
              <a:rPr lang="en-US" dirty="0"/>
              <a:t>Lab sections: 40 points </a:t>
            </a:r>
            <a:r>
              <a:rPr lang="en-US"/>
              <a:t>(15+15+10)</a:t>
            </a:r>
            <a:endParaRPr lang="en-US" dirty="0"/>
          </a:p>
          <a:p>
            <a:pPr lvl="1"/>
            <a:r>
              <a:rPr lang="en-US" dirty="0" err="1"/>
              <a:t>LabX</a:t>
            </a:r>
            <a:r>
              <a:rPr lang="en-US" dirty="0"/>
              <a:t>: 10 points (if total number of points exceeds 100, then it is set to 100)</a:t>
            </a:r>
          </a:p>
          <a:p>
            <a:r>
              <a:rPr lang="en-US" dirty="0"/>
              <a:t>One of the grades Fail (U), Pass (3), Pass with Credit (4) or Pass with Distinction (5) is given</a:t>
            </a:r>
          </a:p>
          <a:p>
            <a:pPr lvl="1"/>
            <a:r>
              <a:rPr lang="en-US" dirty="0"/>
              <a:t>To obtain grade (3), at least 50 points are required </a:t>
            </a:r>
          </a:p>
          <a:p>
            <a:pPr lvl="1"/>
            <a:r>
              <a:rPr lang="en-US" dirty="0"/>
              <a:t>For grade (4), at least 65 points</a:t>
            </a:r>
          </a:p>
          <a:p>
            <a:pPr lvl="1"/>
            <a:r>
              <a:rPr lang="en-US" dirty="0"/>
              <a:t>For grade (5), at least 80 points</a:t>
            </a:r>
          </a:p>
          <a:p>
            <a:r>
              <a:rPr lang="en-US" dirty="0"/>
              <a:t>For students who have not obtained the grade Pass (3+), other examination sessions will be arranged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B6F7F-95FA-9611-1FC0-82061C7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051-6FFE-C384-E65C-D4B52BA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or Fail?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5D9A-C3D1-A67C-9792-DAB2CD0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past, vast majority of students who finished the course have passed the course</a:t>
            </a:r>
          </a:p>
          <a:p>
            <a:pPr lvl="1"/>
            <a:r>
              <a:rPr lang="en-US" dirty="0"/>
              <a:t>Those who submitted all labs on time, and took the exam</a:t>
            </a:r>
          </a:p>
          <a:p>
            <a:r>
              <a:rPr lang="en-US" dirty="0"/>
              <a:t>Course workload is not very high. Most students find it </a:t>
            </a:r>
            <a:r>
              <a:rPr lang="en-US" dirty="0" err="1"/>
              <a:t>managable</a:t>
            </a:r>
            <a:endParaRPr lang="en-US" dirty="0"/>
          </a:p>
          <a:p>
            <a:pPr lvl="1"/>
            <a:r>
              <a:rPr lang="en-US" dirty="0"/>
              <a:t>Use the anonymous feedback link (bottom of course page) to provide comments on course pace, level of difficulty,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B706-409B-759D-3D4D-7CF3F40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EA47-6CC2-0F76-84F6-E4E07532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Overview of AV Technology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5760-8540-EDC4-F8F7-0FE1F236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30FB-0A9B-E516-9EDF-0414314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Self-Driving Cars Could Add Billions in Revenue to Entertainment Companies  – The Hollywood Reporter">
            <a:extLst>
              <a:ext uri="{FF2B5EF4-FFF2-40B4-BE49-F238E27FC236}">
                <a16:creationId xmlns:a16="http://schemas.microsoft.com/office/drawing/2014/main" id="{F864AA53-EF90-EE89-9B74-4802116E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10" y="1389845"/>
            <a:ext cx="8951579" cy="50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4E8DD-AC82-BE34-736E-76FDF2C0F9AD}"/>
              </a:ext>
            </a:extLst>
          </p:cNvPr>
          <p:cNvSpPr txBox="1"/>
          <p:nvPr/>
        </p:nvSpPr>
        <p:spPr>
          <a:xfrm>
            <a:off x="3352299" y="6465780"/>
            <a:ext cx="556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https://www.hollywoodreporter.com/news/general-news/driving-cars-could-add-billions-905966/</a:t>
            </a:r>
          </a:p>
        </p:txBody>
      </p:sp>
    </p:spTree>
    <p:extLst>
      <p:ext uri="{BB962C8B-B14F-4D97-AF65-F5344CB8AC3E}">
        <p14:creationId xmlns:p14="http://schemas.microsoft.com/office/powerpoint/2010/main" val="360736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E35-5A43-D50F-FF6D-052F151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Autonomous Driving?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A5D4-A03D-B643-7D48-BAB4841F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traffic accidents and fatalities</a:t>
            </a:r>
          </a:p>
          <a:p>
            <a:pPr lvl="1"/>
            <a:r>
              <a:rPr lang="en-US" dirty="0"/>
              <a:t>In 2019, an estimated 38,800 people lost their lives to car crashes in the US. About 4.4 million people were injured seriously enough to require medical attention in crashes.</a:t>
            </a:r>
          </a:p>
          <a:p>
            <a:r>
              <a:rPr lang="en-US" dirty="0"/>
              <a:t>Reduced congestion and pollution</a:t>
            </a:r>
          </a:p>
          <a:p>
            <a:r>
              <a:rPr lang="en-US" dirty="0"/>
              <a:t>More productive time spent on the road</a:t>
            </a:r>
          </a:p>
          <a:p>
            <a:r>
              <a:rPr lang="en-US" dirty="0"/>
              <a:t>Autonomous Mobility-on-Demand (</a:t>
            </a:r>
            <a:r>
              <a:rPr lang="en-US" dirty="0" err="1"/>
              <a:t>AMoD</a:t>
            </a:r>
            <a:r>
              <a:rPr lang="en-US" dirty="0"/>
              <a:t>) with a fleet of </a:t>
            </a:r>
            <a:r>
              <a:rPr lang="en-US" dirty="0" err="1"/>
              <a:t>robotaxis</a:t>
            </a:r>
            <a:endParaRPr lang="en-US" dirty="0"/>
          </a:p>
          <a:p>
            <a:pPr lvl="1"/>
            <a:r>
              <a:rPr lang="en-US" dirty="0"/>
              <a:t>Low-cost, safe and efficient mode of transportation that may make vehicle ownership obsolete. </a:t>
            </a:r>
          </a:p>
          <a:p>
            <a:pPr lvl="1"/>
            <a:r>
              <a:rPr lang="en-US" dirty="0"/>
              <a:t>The dream of Uber (and many other companies)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B0BA-53C8-598E-B58F-3FF3465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9574-82E1-C86B-E417-EADD10B9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Driver Assistance (ADAS)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298A-F2D8-096D-5559-3CC28D1C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initial introduction of Cruise Control in 1948, ADAS functions are increasingly prevalent in modern vehicles. </a:t>
            </a:r>
          </a:p>
          <a:p>
            <a:pPr lvl="1"/>
            <a:r>
              <a:rPr lang="en-US" dirty="0"/>
              <a:t>Adaptive cruise control (ACC), Anti-lock braking system, Collision avoidance system (Pre-crash system), Driver Monitoring System (DMS), Electronic Stability Control (ESC), Forward Collision Warning (FCW), Lane Departure Warning (LDW), Lane Change Assistance, Surround View…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269F-C0F1-ABD1-CAD4-D3C00B8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15E-1FD1-CC11-4F54-6E67574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Grand 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0087-440E-1EA6-D88C-697C2F1B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2004 challenge</a:t>
            </a:r>
          </a:p>
          <a:p>
            <a:pPr lvl="1"/>
            <a:r>
              <a:rPr lang="en-US" dirty="0"/>
              <a:t>Held in the Mojave Desert region of the USA, along a 150-mile route. </a:t>
            </a:r>
          </a:p>
          <a:p>
            <a:pPr lvl="1"/>
            <a:r>
              <a:rPr lang="en-US" dirty="0"/>
              <a:t>None of the robot vehicles finished the route. No winner was declared, and the cash prize was not given.</a:t>
            </a:r>
          </a:p>
          <a:p>
            <a:r>
              <a:rPr lang="en-US" dirty="0"/>
              <a:t>2005 challenge</a:t>
            </a:r>
          </a:p>
          <a:p>
            <a:pPr lvl="1"/>
            <a:r>
              <a:rPr lang="en-US" dirty="0"/>
              <a:t>Vehicles passed through three narrow tunnels and negotiated more than 100 sharp left and right turns. </a:t>
            </a:r>
          </a:p>
          <a:p>
            <a:pPr lvl="1"/>
            <a:r>
              <a:rPr lang="en-US" dirty="0"/>
              <a:t>Five vehicles successfully completed the 132 mi course. Stanford’s Stanley won the $2M top prize.</a:t>
            </a:r>
          </a:p>
          <a:p>
            <a:r>
              <a:rPr lang="en-US" dirty="0"/>
              <a:t>2007 challenge</a:t>
            </a:r>
          </a:p>
          <a:p>
            <a:pPr lvl="1"/>
            <a:r>
              <a:rPr lang="en-US" dirty="0"/>
              <a:t>The course involved a 60 mi urban area course to be completed in less than 6 hours. Rules included obeying all traffic regulations while negotiating with other traffic and obstacles and merging into traffic.</a:t>
            </a:r>
          </a:p>
          <a:p>
            <a:r>
              <a:rPr lang="en-US" dirty="0"/>
              <a:t>The 3 Grand Challenge races jump-started the Self-Driving Car industry. Faculty and students from winning teams such as Stanford and CMU later became leaders in SDC projects at companies like Google/Waymo and Uber and numerous startups.</a:t>
            </a:r>
          </a:p>
          <a:p>
            <a:pPr lvl="1"/>
            <a:endParaRPr lang="en-SE" dirty="0"/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85-1903-E888-82C7-9F6A77E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B173-6FB4-1EE4-E002-CFAAA16B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vs. City Driving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845F-B784-6C2C-68F2-BC2BA414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124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Highway driving is perceived as an easier problem than city driving.</a:t>
            </a:r>
          </a:p>
          <a:p>
            <a:pPr lvl="1"/>
            <a:r>
              <a:rPr lang="en-US" dirty="0"/>
              <a:t>Has potential of massive displacement of truck driver jobs</a:t>
            </a:r>
          </a:p>
          <a:p>
            <a:pPr lvl="1"/>
            <a:r>
              <a:rPr lang="en-US" dirty="0"/>
              <a:t>But traffic merging is tricky and may require human operator assistance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5C8E-32F9-6513-AD49-7D41F30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60A57E4-F3BF-B40C-F585-01F3E3C9B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310383"/>
              </p:ext>
            </p:extLst>
          </p:nvPr>
        </p:nvGraphicFramePr>
        <p:xfrm>
          <a:off x="1874352" y="3268336"/>
          <a:ext cx="8443296" cy="343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62">
                  <a:extLst>
                    <a:ext uri="{9D8B030D-6E8A-4147-A177-3AD203B41FA5}">
                      <a16:colId xmlns:a16="http://schemas.microsoft.com/office/drawing/2014/main" val="3337616711"/>
                    </a:ext>
                  </a:extLst>
                </a:gridCol>
                <a:gridCol w="3442102">
                  <a:extLst>
                    <a:ext uri="{9D8B030D-6E8A-4147-A177-3AD203B41FA5}">
                      <a16:colId xmlns:a16="http://schemas.microsoft.com/office/drawing/2014/main" val="3987327559"/>
                    </a:ext>
                  </a:extLst>
                </a:gridCol>
                <a:gridCol w="2814432">
                  <a:extLst>
                    <a:ext uri="{9D8B030D-6E8A-4147-A177-3AD203B41FA5}">
                      <a16:colId xmlns:a16="http://schemas.microsoft.com/office/drawing/2014/main" val="599444439"/>
                    </a:ext>
                  </a:extLst>
                </a:gridCol>
              </a:tblGrid>
              <a:tr h="519411">
                <a:tc>
                  <a:txBody>
                    <a:bodyPr/>
                    <a:lstStyle/>
                    <a:p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Highway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City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2043938476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Travel Speed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Low to medium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337679461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Traffic Volume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Medium to 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3198751999"/>
                  </a:ext>
                </a:extLst>
              </a:tr>
              <a:tr h="800118">
                <a:tc>
                  <a:txBody>
                    <a:bodyPr/>
                    <a:lstStyle/>
                    <a:p>
                      <a:r>
                        <a:rPr lang="en-US" sz="2300" dirty="0"/>
                        <a:t>Number of Lanes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Large (6-8)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Small (2-4)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187805278"/>
                  </a:ext>
                </a:extLst>
              </a:tr>
              <a:tr h="1024593">
                <a:tc>
                  <a:txBody>
                    <a:bodyPr/>
                    <a:lstStyle/>
                    <a:p>
                      <a:r>
                        <a:rPr lang="en-US" sz="2300" dirty="0"/>
                        <a:t>Others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Entry and exit points for traffic merging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Many intersections with traffic lights</a:t>
                      </a:r>
                      <a:endParaRPr lang="en-SE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8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1C8-1DDC-9F09-93DF-63550CE0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Design Domain (ODD)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B6A0-02F0-E64B-7C2B-12EDCE71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 defines the conditions under which a vehicle is designed to function and is expected to perform safely. The ODD includes (but isn’t limited to) environmental, geographical, and time-of-day restrictions, as well as traffic or roadway characteristics.</a:t>
            </a:r>
          </a:p>
          <a:p>
            <a:pPr lvl="1"/>
            <a:r>
              <a:rPr lang="en-US" dirty="0"/>
              <a:t>e.g., an autonomous freight truck might be designed to transport cargo from a seaport to a distribution center 30 Km away, via a specific route, in day-time only. This vehicles ODD is limited to the prescribed route and time-of-day, and it should not operate outside of it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9F177-299A-4966-459F-19B932E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38C4-CB65-328D-E3B7-0BE0738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Levels of Automation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7AA-252D-B450-1A7B-2C08D510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32548"/>
            <a:ext cx="10949153" cy="19440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L1: ADAS features that either control steering or speed to support the driver. </a:t>
            </a:r>
          </a:p>
          <a:p>
            <a:r>
              <a:rPr lang="en-US" dirty="0"/>
              <a:t>L2: both steering and acceleration are simultaneously handled by AD system. The human driver still monitors the environment and supervises the support functions. </a:t>
            </a:r>
          </a:p>
          <a:p>
            <a:r>
              <a:rPr lang="en-US" dirty="0"/>
              <a:t>L3: Conditional automation: the system can drive without the need for a human to monitor and respond. However, the system might ask a human to intervene, so the driver must be able to take control at all times. </a:t>
            </a:r>
          </a:p>
          <a:p>
            <a:r>
              <a:rPr lang="en-US" dirty="0"/>
              <a:t>L4: These systems have high automation and can fully drive themselves under certain conditions. The vehicle won’t drive if not all conditions are met. </a:t>
            </a:r>
          </a:p>
          <a:p>
            <a:r>
              <a:rPr lang="en-US" dirty="0"/>
              <a:t>L5: Full automation, the vehicle can drive wherever, whenever, with unlimited ODD.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E881-4AB3-E6B9-5D76-1EB69D8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49FB-1789-61B4-F164-4DE41C24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7" y="2985045"/>
            <a:ext cx="8772525" cy="3605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1F218-2953-A60B-0ABF-EA313312FC98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35858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D27C-361C-3DFB-67DB-41C45DFF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</a:t>
            </a:r>
            <a:r>
              <a:rPr lang="en-US" altLang="zh-CN"/>
              <a:t>-</a:t>
            </a:r>
            <a:r>
              <a:rPr lang="en-US"/>
              <a:t>of-the-Art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B7C-DAC8-6F7C-6E6F-E14BB23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13361" cy="5401332"/>
          </a:xfrm>
        </p:spPr>
        <p:txBody>
          <a:bodyPr/>
          <a:lstStyle/>
          <a:p>
            <a:r>
              <a:rPr lang="en-US" dirty="0"/>
              <a:t>Current commercial products are at most L2 (e.g., Tesla Autopilot)</a:t>
            </a:r>
          </a:p>
          <a:p>
            <a:r>
              <a:rPr lang="en-US" dirty="0"/>
              <a:t>L2 to L3 is perceived to be a giant leap</a:t>
            </a:r>
          </a:p>
          <a:p>
            <a:pPr lvl="1"/>
            <a:r>
              <a:rPr lang="en-US" dirty="0"/>
              <a:t>Automakers keep pushing the timeline of L3 and above to the future…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1AAA5-C386-B5A3-9D6C-1C7DDEE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 descr="the key factors interfering with the shift from level 2 automation to level 3 are the public's perception, lack of state and federal legislation, and ability to test the technology. ">
            <a:extLst>
              <a:ext uri="{FF2B5EF4-FFF2-40B4-BE49-F238E27FC236}">
                <a16:creationId xmlns:a16="http://schemas.microsoft.com/office/drawing/2014/main" id="{7D680075-CC8A-DFE6-E95B-0112C6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84" y="1210433"/>
            <a:ext cx="4478427" cy="27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207C5-AA01-7DC8-C2BC-0384899F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646" y="3934810"/>
            <a:ext cx="5939102" cy="2915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D1F1B0-A2D8-573D-D4D9-0C3ABFEA0F1A}"/>
              </a:ext>
            </a:extLst>
          </p:cNvPr>
          <p:cNvSpPr/>
          <p:nvPr/>
        </p:nvSpPr>
        <p:spPr>
          <a:xfrm>
            <a:off x="9306962" y="6391747"/>
            <a:ext cx="470781" cy="107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084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Course Logistics</a:t>
            </a:r>
            <a:endParaRPr lang="en-S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Lectures Mon &amp; </a:t>
            </a:r>
            <a:r>
              <a:rPr lang="fr-FR" dirty="0" err="1"/>
              <a:t>Wed</a:t>
            </a:r>
            <a:r>
              <a:rPr lang="fr-FR" dirty="0"/>
              <a:t> 15:30-17:00 via Zoom.</a:t>
            </a:r>
          </a:p>
          <a:p>
            <a:pPr lvl="1"/>
            <a:r>
              <a:rPr lang="fr-FR" dirty="0"/>
              <a:t>Link:  </a:t>
            </a:r>
            <a:r>
              <a:rPr lang="fr-FR" dirty="0">
                <a:hlinkClick r:id="rId3"/>
              </a:rPr>
              <a:t>https://umu.zoom.us/j/62818040552</a:t>
            </a:r>
            <a:endParaRPr lang="fr-FR" dirty="0"/>
          </a:p>
          <a:p>
            <a:r>
              <a:rPr lang="fr-FR" dirty="0" err="1"/>
              <a:t>Instructor</a:t>
            </a:r>
            <a:r>
              <a:rPr lang="fr-FR" dirty="0"/>
              <a:t>: Zonghua Gu, zonghua.gu@umu.se</a:t>
            </a:r>
          </a:p>
          <a:p>
            <a:r>
              <a:rPr lang="fr-FR" dirty="0"/>
              <a:t>Course info (</a:t>
            </a:r>
            <a:r>
              <a:rPr lang="fr-FR" dirty="0" err="1"/>
              <a:t>Welcome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, Syllabus, etc.):</a:t>
            </a:r>
          </a:p>
          <a:p>
            <a:pPr lvl="1"/>
            <a:r>
              <a:rPr lang="en-US" dirty="0">
                <a:hlinkClick r:id="rId4"/>
              </a:rPr>
              <a:t>https://www.umu.se/en/education/courses/algorithms-and-systems-for-autonomous-vehicles/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9918-5FAD-A070-C718-45754732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Paths to L4/5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EE0E-D4C4-59FD-D6CF-CDBDF239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177987" cy="5194738"/>
          </a:xfrm>
        </p:spPr>
        <p:txBody>
          <a:bodyPr/>
          <a:lstStyle/>
          <a:p>
            <a:r>
              <a:rPr lang="en-US" sz="3200" dirty="0"/>
              <a:t>Tesla starts from L2 and mass deployment, and gradually moves to L4/5.</a:t>
            </a:r>
          </a:p>
          <a:p>
            <a:r>
              <a:rPr lang="en-US" sz="3200" dirty="0"/>
              <a:t>Waymo, </a:t>
            </a:r>
            <a:r>
              <a:rPr lang="en-US" sz="3200" dirty="0" err="1"/>
              <a:t>nuTonomy</a:t>
            </a:r>
            <a:r>
              <a:rPr lang="en-US" sz="3200" dirty="0"/>
              <a:t>…starts from L4 in limited ODD, and gradually expands deployment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AE2-892B-BACB-C7CC-F3AABD4C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B51-9C1D-395C-8DF3-11DC864D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9" y="1406428"/>
            <a:ext cx="6363988" cy="4299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D526-8C2B-13E2-0EE6-7E037D0D6298}"/>
              </a:ext>
            </a:extLst>
          </p:cNvPr>
          <p:cNvSpPr/>
          <p:nvPr/>
        </p:nvSpPr>
        <p:spPr>
          <a:xfrm>
            <a:off x="8179296" y="5758942"/>
            <a:ext cx="1611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Emilio </a:t>
            </a:r>
            <a:r>
              <a:rPr lang="en-US" sz="1050" dirty="0" err="1"/>
              <a:t>Frazzoli</a:t>
            </a:r>
            <a:r>
              <a:rPr lang="en-US" sz="1050" dirty="0"/>
              <a:t>, </a:t>
            </a:r>
            <a:r>
              <a:rPr lang="en-US" sz="1050" dirty="0" err="1"/>
              <a:t>nuTonomy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218493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3C1-5F21-49DE-5C22-9E178D8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(May 2016)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D25A-F67A-B419-9180-2DF83EF6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840557" cy="5194738"/>
          </a:xfrm>
        </p:spPr>
        <p:txBody>
          <a:bodyPr>
            <a:normAutofit/>
          </a:bodyPr>
          <a:lstStyle/>
          <a:p>
            <a:r>
              <a:rPr lang="en-US" dirty="0"/>
              <a:t>A Tesla Model S was driving 74 mph on the highway when it was struck by a truck</a:t>
            </a:r>
          </a:p>
          <a:p>
            <a:r>
              <a:rPr lang="en-US" dirty="0"/>
              <a:t>Tesla: “Neither Autopilot nor the driver noticed the white side of the truck against a brightly lit sky, so the brake was not applied.”</a:t>
            </a:r>
          </a:p>
          <a:p>
            <a:pPr lvl="1"/>
            <a:r>
              <a:rPr lang="en-US" dirty="0"/>
              <a:t>A failure of computer vision algorithm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B473-E504-D464-F991-5313986A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821F-469D-E1A4-ACE9-D3C11875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4" y="3534045"/>
            <a:ext cx="5593971" cy="30582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750570B-233D-5A9E-14C4-8A6833BA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04" y="1237593"/>
            <a:ext cx="3745550" cy="22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1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271-0F96-A35B-5731-54909422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27D9-A6FE-B05E-C3F5-0D6ED825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595584" cy="51947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2018, a man died from a high-speed crash because his Tesla Autopilot system steered the car into a median on Highway 101 in CA.</a:t>
            </a:r>
          </a:p>
          <a:p>
            <a:pPr lvl="1"/>
            <a:r>
              <a:rPr lang="en-US" sz="2000" dirty="0"/>
              <a:t>Limitations on Tesla's Autopilot </a:t>
            </a:r>
            <a:r>
              <a:rPr lang="en-US" sz="2000" dirty="0">
                <a:solidFill>
                  <a:srgbClr val="FF0000"/>
                </a:solidFill>
              </a:rPr>
              <a:t>Lane-Keeping Assistance (LKA) </a:t>
            </a:r>
            <a:r>
              <a:rPr lang="en-US" sz="2000" dirty="0"/>
              <a:t>caused the vehicle to veer into the median and failed to provide an alert to the driver in the seconds leading to the crash.</a:t>
            </a:r>
          </a:p>
          <a:p>
            <a:pPr lvl="1"/>
            <a:r>
              <a:rPr lang="en-US" sz="2000" dirty="0"/>
              <a:t>The collision avoidance system was not designed to detect a </a:t>
            </a:r>
            <a:r>
              <a:rPr lang="en-US" sz="2000" dirty="0">
                <a:solidFill>
                  <a:srgbClr val="FF0000"/>
                </a:solidFill>
              </a:rPr>
              <a:t>crash attenuator</a:t>
            </a:r>
            <a:r>
              <a:rPr lang="en-US" sz="2000" dirty="0"/>
              <a:t>, which resulted in a severe crash in which the automatic braking and collision warning systems failed to activate.</a:t>
            </a:r>
          </a:p>
          <a:p>
            <a:pPr lvl="1"/>
            <a:r>
              <a:rPr lang="en-US" sz="2000" dirty="0"/>
              <a:t>A failure of computer vision algorithm for </a:t>
            </a:r>
            <a:r>
              <a:rPr lang="en-US" sz="2000" dirty="0">
                <a:solidFill>
                  <a:srgbClr val="FF0000"/>
                </a:solidFill>
              </a:rPr>
              <a:t>lane tracking</a:t>
            </a:r>
            <a:r>
              <a:rPr lang="en-US" sz="2000" dirty="0"/>
              <a:t>.</a:t>
            </a:r>
          </a:p>
          <a:p>
            <a:r>
              <a:rPr lang="en-US" sz="2400" dirty="0"/>
              <a:t>Tesla Autopilot 2 almost crashes Into Barrier (similar to this crash)</a:t>
            </a:r>
          </a:p>
          <a:p>
            <a:pPr lvl="1"/>
            <a:r>
              <a:rPr lang="en-US" sz="2000" dirty="0">
                <a:hlinkClick r:id="rId2"/>
              </a:rPr>
              <a:t>https://www.youtube.com/watch?v=TIUU1xNqI8w</a:t>
            </a:r>
            <a:r>
              <a:rPr lang="en-US" sz="2000" dirty="0"/>
              <a:t> 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B8C5-C190-879F-F61C-C632468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 descr="Huang's car crashed into this lane divider.">
            <a:extLst>
              <a:ext uri="{FF2B5EF4-FFF2-40B4-BE49-F238E27FC236}">
                <a16:creationId xmlns:a16="http://schemas.microsoft.com/office/drawing/2014/main" id="{0C13BDDD-5B02-C61D-F3D4-43B727FD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1" y="1739674"/>
            <a:ext cx="5903214" cy="30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BF28B-8545-2D9B-AD0E-B650D4A0EBF4}"/>
              </a:ext>
            </a:extLst>
          </p:cNvPr>
          <p:cNvSpPr/>
          <p:nvPr/>
        </p:nvSpPr>
        <p:spPr>
          <a:xfrm>
            <a:off x="6096000" y="4800600"/>
            <a:ext cx="63184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https://www.mv-voice.com/news/2020/02/25/ntsb-teslas-autopilot-steered-model-x-into-highway-median-causing-fatal-mountain-view-crash</a:t>
            </a:r>
          </a:p>
        </p:txBody>
      </p:sp>
    </p:spTree>
    <p:extLst>
      <p:ext uri="{BB962C8B-B14F-4D97-AF65-F5344CB8AC3E}">
        <p14:creationId xmlns:p14="http://schemas.microsoft.com/office/powerpoint/2010/main" val="2637991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445-A051-C915-B73B-5AC34EF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vs. Truck (Jun 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C79-D59C-CE26-AF14-B3E8C758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35238" cy="5194738"/>
          </a:xfrm>
        </p:spPr>
        <p:txBody>
          <a:bodyPr/>
          <a:lstStyle/>
          <a:p>
            <a:r>
              <a:rPr lang="en-US" dirty="0"/>
              <a:t>Tesla crashes into overturned truck on a busy highway in Taiwan</a:t>
            </a:r>
          </a:p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https://taiwanenglishnews.com/tesla-on-autopilot-crashes-into-overturned-truck/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77AC-3E17-DEF8-15AB-3FA4BD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8BC1-243D-E9EF-E083-F4A92F0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6" y="1919163"/>
            <a:ext cx="5010335" cy="3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07B-62FE-9953-133E-9DF21AA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Uber Pedestrian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9186-6AC5-6760-8659-B5FB63A2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340163" cy="51947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Video of Uber collision that killed pedestrian</a:t>
            </a:r>
          </a:p>
          <a:p>
            <a:pPr lvl="1"/>
            <a:r>
              <a:rPr lang="en-US" dirty="0">
                <a:hlinkClick r:id="rId2"/>
              </a:rPr>
              <a:t>https://www.youtube.com/watch?v=q7d90ZFhg28</a:t>
            </a:r>
            <a:r>
              <a:rPr lang="en-US" dirty="0"/>
              <a:t> </a:t>
            </a:r>
          </a:p>
          <a:p>
            <a:r>
              <a:rPr lang="en-US" dirty="0"/>
              <a:t>After the woman was detected on the road (6 sec before crash), she was:</a:t>
            </a:r>
          </a:p>
          <a:p>
            <a:pPr lvl="1"/>
            <a:r>
              <a:rPr lang="en-US" dirty="0"/>
              <a:t>first classified as unknown object</a:t>
            </a:r>
          </a:p>
          <a:p>
            <a:pPr lvl="1"/>
            <a:r>
              <a:rPr lang="en-US" dirty="0"/>
              <a:t>then misclassified as a vehicle</a:t>
            </a:r>
          </a:p>
          <a:p>
            <a:pPr lvl="1"/>
            <a:r>
              <a:rPr lang="en-US" dirty="0"/>
              <a:t>then as a bicycle</a:t>
            </a:r>
          </a:p>
          <a:p>
            <a:r>
              <a:rPr lang="en-US" dirty="0"/>
              <a:t>1.3 sec before, the Volvo system tried to do emergency braking maneuver</a:t>
            </a:r>
          </a:p>
          <a:p>
            <a:pPr lvl="1"/>
            <a:r>
              <a:rPr lang="en-US" dirty="0"/>
              <a:t>but Uber had disabled it for testing</a:t>
            </a:r>
          </a:p>
          <a:p>
            <a:r>
              <a:rPr lang="en-US" dirty="0"/>
              <a:t>The safety driver was not watching the road moments before crash</a:t>
            </a:r>
          </a:p>
          <a:p>
            <a:pPr lvl="1"/>
            <a:r>
              <a:rPr lang="en-US" dirty="0"/>
              <a:t>It was probably too dark for the driver to see her in time</a:t>
            </a:r>
          </a:p>
          <a:p>
            <a:r>
              <a:rPr lang="en-US" dirty="0"/>
              <a:t>The AV was equipped with both Lidar and Radar</a:t>
            </a:r>
          </a:p>
          <a:p>
            <a:pPr lvl="1"/>
            <a:r>
              <a:rPr lang="en-US" dirty="0"/>
              <a:t>“This is exactly the type of situation that Lidar and radar are supposed to pick up. This is a catastrophic failure that happened with Uber’s technology.” – Prof. David 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20FF-F8D3-39C4-1D4E-03553F2C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D3795E-BAC9-F941-9D98-BDA9C4F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155271"/>
            <a:ext cx="4038600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39-D6D9-76F2-C87D-2DCD7D77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Wins in Court (Oct 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657-EAA6-DBC1-48D2-9F835F8C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949152" cy="4210707"/>
          </a:xfrm>
        </p:spPr>
        <p:txBody>
          <a:bodyPr>
            <a:normAutofit/>
          </a:bodyPr>
          <a:lstStyle/>
          <a:p>
            <a:r>
              <a:rPr lang="en-US" dirty="0"/>
              <a:t>Tesla won the first U.S. trial over allegations that its Autopilot driver assistant feature led to a death</a:t>
            </a:r>
          </a:p>
          <a:p>
            <a:pPr lvl="1"/>
            <a:r>
              <a:rPr lang="en-US" dirty="0"/>
              <a:t>In 2019, a Tesla Model 3 suddenly veered off a highway at 65 MPH, struck a palm tree and burst into flames, killing the driver and seriously injuring two passengers</a:t>
            </a:r>
          </a:p>
          <a:p>
            <a:pPr lvl="1"/>
            <a:r>
              <a:rPr lang="en-US" dirty="0"/>
              <a:t>Tesla argued that the crash was the result of human error — the same stance it’s taken in other Autopilot lawsuits</a:t>
            </a:r>
          </a:p>
          <a:p>
            <a:pPr lvl="2"/>
            <a:r>
              <a:rPr lang="en-US" dirty="0">
                <a:hlinkClick r:id="rId2"/>
              </a:rPr>
              <a:t>https://www.reuters.com/business/autos-transportation/tesla-wins-autopilot-trial-involving-fatal-crash-2023-10-31/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666A-B5CA-31DF-5934-E1C8D5A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4463F061-2710-0149-E158-C42FDE42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7" y="4991100"/>
            <a:ext cx="2831901" cy="18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40E-CD69-FFAC-DACB-835B010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Safety Evaluation by California DMV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D3AF-0898-C2B6-F2C0-DC3E71AE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883463" cy="5194738"/>
          </a:xfrm>
        </p:spPr>
        <p:txBody>
          <a:bodyPr>
            <a:normAutofit/>
          </a:bodyPr>
          <a:lstStyle/>
          <a:p>
            <a:r>
              <a:rPr lang="en-US" dirty="0"/>
              <a:t>A disengagement report is required from the 43 companies currently licensed to test autonomous cars on public roads in California. </a:t>
            </a:r>
          </a:p>
          <a:p>
            <a:pPr lvl="1"/>
            <a:r>
              <a:rPr lang="en-US" dirty="0"/>
              <a:t>California is currently the only region in the world where we have such data publicly available.</a:t>
            </a:r>
          </a:p>
          <a:p>
            <a:r>
              <a:rPr lang="en-US" dirty="0"/>
              <a:t>A disengagement can be described as the event when the AV either got stuck and handed over control to a safety driver present in the vehicle, or when a safety driver took control himself.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9DD-AFD2-CFEA-BD1B-87C5173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6F1C1-B740-4247-089D-378789452DB7}"/>
              </a:ext>
            </a:extLst>
          </p:cNvPr>
          <p:cNvSpPr/>
          <p:nvPr/>
        </p:nvSpPr>
        <p:spPr>
          <a:xfrm>
            <a:off x="3345253" y="6599247"/>
            <a:ext cx="55014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https://thelastdriverlicenseholder.com/2023/02/17/2022-disengagement-report-from-california/</a:t>
            </a:r>
            <a:endParaRPr lang="en-S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626B-115E-22EC-7D23-48EC79D10C8E}"/>
              </a:ext>
            </a:extLst>
          </p:cNvPr>
          <p:cNvSpPr txBox="1"/>
          <p:nvPr/>
        </p:nvSpPr>
        <p:spPr>
          <a:xfrm>
            <a:off x="4803830" y="6240392"/>
            <a:ext cx="734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6204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4101663" cy="5194738"/>
          </a:xfrm>
        </p:spPr>
        <p:txBody>
          <a:bodyPr/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6E0ABA-0D05-F519-A95E-3A310271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30" y="1225537"/>
            <a:ext cx="7212395" cy="51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37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96726E-19AE-9070-EBF9-A564D2D5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329823"/>
            <a:ext cx="5827834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033CBC-955A-0828-0B50-C7C4428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1" y="1329823"/>
            <a:ext cx="5824975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D3F3-0440-F006-2505-E25A1FBEE5D0}"/>
              </a:ext>
            </a:extLst>
          </p:cNvPr>
          <p:cNvSpPr txBox="1"/>
          <p:nvPr/>
        </p:nvSpPr>
        <p:spPr>
          <a:xfrm>
            <a:off x="1117655" y="5458047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manufacturer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84B8-F87F-B7DE-6308-666FE714A51E}"/>
              </a:ext>
            </a:extLst>
          </p:cNvPr>
          <p:cNvSpPr txBox="1"/>
          <p:nvPr/>
        </p:nvSpPr>
        <p:spPr>
          <a:xfrm>
            <a:off x="7009422" y="5458047"/>
            <a:ext cx="425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disengagement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5616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940-84C9-DB90-83AD-0E0F280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Reports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B832-C15E-26B0-4019-879CB0A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025837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Seven companies (Apollo, </a:t>
            </a:r>
            <a:r>
              <a:rPr lang="en-US" dirty="0" err="1"/>
              <a:t>AutoX</a:t>
            </a:r>
            <a:r>
              <a:rPr lang="en-US" dirty="0"/>
              <a:t>, Cruise, Nuro, Waymo, </a:t>
            </a:r>
            <a:r>
              <a:rPr lang="en-US" dirty="0" err="1"/>
              <a:t>WeRide</a:t>
            </a:r>
            <a:r>
              <a:rPr lang="en-US" dirty="0"/>
              <a:t>, and </a:t>
            </a:r>
            <a:r>
              <a:rPr lang="en-US" dirty="0" err="1"/>
              <a:t>Zoox</a:t>
            </a:r>
            <a:r>
              <a:rPr lang="en-US" dirty="0"/>
              <a:t>) have driverless licenses </a:t>
            </a:r>
            <a:r>
              <a:rPr lang="en-US"/>
              <a:t>in California</a:t>
            </a:r>
            <a:endParaRPr lang="en-US" dirty="0"/>
          </a:p>
          <a:p>
            <a:pPr lvl="1"/>
            <a:r>
              <a:rPr lang="en-US" dirty="0"/>
              <a:t>Cruise completed the majority of driverless driving with 546,492 mi in San Francisco.</a:t>
            </a:r>
          </a:p>
          <a:p>
            <a:pPr lvl="1"/>
            <a:r>
              <a:rPr lang="en-US" dirty="0"/>
              <a:t>No disengagements are given by the manufacturers because, according to the definition, they require the intervention of a safety driver on board.</a:t>
            </a:r>
          </a:p>
          <a:p>
            <a:r>
              <a:rPr lang="en-US" dirty="0"/>
              <a:t>Cruise’s permit to operate driverless vehicles was revoked by California DMV in Oct. 2023, since it withheld video of a crash</a:t>
            </a:r>
          </a:p>
          <a:p>
            <a:pPr lvl="1"/>
            <a:r>
              <a:rPr lang="en-US" dirty="0">
                <a:hlinkClick r:id="rId2"/>
              </a:rPr>
              <a:t>https://edition.cnn.com/2023/10/24/business/california-dmv-cruise-permit-revoke/index.html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AA263-321C-FD06-E80A-C384D4F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97F76-AEA0-B1E7-6C3B-C4F7977CD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367939"/>
              </p:ext>
            </p:extLst>
          </p:nvPr>
        </p:nvGraphicFramePr>
        <p:xfrm>
          <a:off x="7807794" y="2319042"/>
          <a:ext cx="3698406" cy="3528060"/>
        </p:xfrm>
        <a:graphic>
          <a:graphicData uri="http://schemas.openxmlformats.org/drawingml/2006/table">
            <a:tbl>
              <a:tblPr/>
              <a:tblGrid>
                <a:gridCol w="1232802">
                  <a:extLst>
                    <a:ext uri="{9D8B030D-6E8A-4147-A177-3AD203B41FA5}">
                      <a16:colId xmlns:a16="http://schemas.microsoft.com/office/drawing/2014/main" val="3133437765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1783188612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28966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Miles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9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Apollo (Baidu)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21,774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9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Cruise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546,492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222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Nuro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924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9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Waymo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51,639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317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WeRide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2,859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4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﻿</a:t>
                      </a:r>
                      <a:r>
                        <a:rPr lang="en-US" dirty="0">
                          <a:effectLst/>
                        </a:rPr>
                        <a:t>Total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>
                          <a:effectLst/>
                        </a:rPr>
                        <a:t>623,689</a:t>
                      </a:r>
                      <a:endParaRPr lang="en-SE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 dirty="0">
                          <a:effectLst/>
                        </a:rPr>
                        <a:t>555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53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0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02D-0F51-D72B-E799-C4B93E11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Instruction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5F01-456F-A4F8-20E7-8178B1B0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textbook. Will discuss classic techniques as well as latest research advances</a:t>
            </a:r>
          </a:p>
          <a:p>
            <a:r>
              <a:rPr lang="en-US" dirty="0"/>
              <a:t>I provide detailed, self-contained PowerPoint slides</a:t>
            </a:r>
          </a:p>
          <a:p>
            <a:pPr lvl="1"/>
            <a:r>
              <a:rPr lang="en-US" dirty="0"/>
              <a:t>All exam questions come from these slides. Some slides may be verbose for the sake of completeness</a:t>
            </a:r>
          </a:p>
          <a:p>
            <a:r>
              <a:rPr lang="en-US" dirty="0"/>
              <a:t>In-class questions and discussions are welcome</a:t>
            </a:r>
          </a:p>
          <a:p>
            <a:pPr lvl="1"/>
            <a:r>
              <a:rPr lang="en-US" dirty="0"/>
              <a:t>You can either speak up during lecture, or type in the chat window. For questions after class, please use the Canvas discussion board so everyone can see the discussions</a:t>
            </a:r>
          </a:p>
          <a:p>
            <a:r>
              <a:rPr lang="en-US" dirty="0"/>
              <a:t>Lecture videos are recorded and put in </a:t>
            </a:r>
            <a:r>
              <a:rPr lang="en-US" dirty="0" err="1"/>
              <a:t>UmU</a:t>
            </a:r>
            <a:r>
              <a:rPr lang="en-US" dirty="0"/>
              <a:t> Play after each class, so in-class attendance is not mandatory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66ED-BF35-0373-F3D1-B11020A6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093-EA84-9A81-0F91-73359BAE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Tesla?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D9AE-A7E9-CFC8-CCB8-6A97AA9C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73238" cy="5194738"/>
          </a:xfrm>
        </p:spPr>
        <p:txBody>
          <a:bodyPr/>
          <a:lstStyle/>
          <a:p>
            <a:r>
              <a:rPr lang="en-US" dirty="0"/>
              <a:t>Tesla does not appear in the 2022 report</a:t>
            </a:r>
          </a:p>
          <a:p>
            <a:pPr lvl="1"/>
            <a:r>
              <a:rPr lang="en-US" dirty="0"/>
              <a:t>“Tesla’s current interpretation of the FSD Beta, which is now in use in more than 300,000 customer vehicles, is that it is a driver assistance system that does not require reporting to the DMV.”</a:t>
            </a:r>
          </a:p>
          <a:p>
            <a:r>
              <a:rPr lang="en-US" dirty="0"/>
              <a:t>Tesla Surpasses 150 Million Miles Driven with FSD Beta (Apr.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0DC4-8EE5-9E7E-79B9-8724866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2" descr="Tesla FSD Beta has driven over 150 million miles">
            <a:extLst>
              <a:ext uri="{FF2B5EF4-FFF2-40B4-BE49-F238E27FC236}">
                <a16:creationId xmlns:a16="http://schemas.microsoft.com/office/drawing/2014/main" id="{75779850-EFF2-A150-1A15-5F819216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360591"/>
            <a:ext cx="6238884" cy="3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4A3B-EDFA-87B2-9B84-F967ED3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Miles Driven a Good Metric?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D0EF-B862-2E77-A12F-97642C4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883462" cy="5194738"/>
          </a:xfrm>
        </p:spPr>
        <p:txBody>
          <a:bodyPr/>
          <a:lstStyle/>
          <a:p>
            <a:r>
              <a:rPr lang="en-US" dirty="0"/>
              <a:t>Not All Miles are Equal. </a:t>
            </a:r>
          </a:p>
          <a:p>
            <a:pPr lvl="1"/>
            <a:r>
              <a:rPr lang="en-US" dirty="0"/>
              <a:t>Driving conditions may be dramatically different. </a:t>
            </a:r>
          </a:p>
          <a:p>
            <a:pPr lvl="1"/>
            <a:r>
              <a:rPr lang="en-US" dirty="0"/>
              <a:t>Companies may be incentivized to avoid difficult driving conditions.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9EF8-E269-16B6-2039-1596A5C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CA6B-7661-F532-9E51-00BCD74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5" y="3169913"/>
            <a:ext cx="8764328" cy="3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6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9C6-976C-7021-696B-D209D0A4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L5 AD Arrive?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DAD3-C273-0CB8-C3A7-9ADABF5B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Urmson</a:t>
            </a:r>
            <a:r>
              <a:rPr lang="en-US" dirty="0"/>
              <a:t>, CEO of Aurora:</a:t>
            </a:r>
          </a:p>
          <a:p>
            <a:pPr lvl="1"/>
            <a:r>
              <a:rPr lang="en-US" dirty="0"/>
              <a:t>“In 5 years” - 2009</a:t>
            </a:r>
          </a:p>
          <a:p>
            <a:pPr lvl="1"/>
            <a:r>
              <a:rPr lang="en-US" dirty="0"/>
              <a:t>“In 5 years” - 2012</a:t>
            </a:r>
          </a:p>
          <a:p>
            <a:pPr lvl="1"/>
            <a:r>
              <a:rPr lang="en-US" dirty="0"/>
              <a:t>“In 5 years” - 2015</a:t>
            </a:r>
          </a:p>
          <a:p>
            <a:pPr lvl="1"/>
            <a:r>
              <a:rPr lang="en-US" dirty="0"/>
              <a:t>“In 5 years” - 2018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1C5B-ADE8-AF73-3519-AE4C8D6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6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13C-94D4-D3A0-3120-0D003E8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Major Tasks of an AV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999-8609-6A54-682C-5D2274BC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4A3-81A4-F3FD-CD07-EEE65B65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AB57-4A9F-858D-91AE-12EA1339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463126"/>
            <a:ext cx="7983064" cy="439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64BA-5454-9DB4-B198-1C3C3B6E3C44}"/>
              </a:ext>
            </a:extLst>
          </p:cNvPr>
          <p:cNvSpPr txBox="1"/>
          <p:nvPr/>
        </p:nvSpPr>
        <p:spPr>
          <a:xfrm>
            <a:off x="2740998" y="3439724"/>
            <a:ext cx="2254143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Localization: Where am I?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521D-9A82-7726-DC69-AAE77EA69E14}"/>
              </a:ext>
            </a:extLst>
          </p:cNvPr>
          <p:cNvSpPr txBox="1"/>
          <p:nvPr/>
        </p:nvSpPr>
        <p:spPr>
          <a:xfrm>
            <a:off x="6796095" y="3449249"/>
            <a:ext cx="2642070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Detection: What is around me?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08197-02A9-B0E5-1A22-35F9363ED9FD}"/>
              </a:ext>
            </a:extLst>
          </p:cNvPr>
          <p:cNvSpPr txBox="1"/>
          <p:nvPr/>
        </p:nvSpPr>
        <p:spPr>
          <a:xfrm>
            <a:off x="2422803" y="5860875"/>
            <a:ext cx="2890535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Prediction: Where are they going?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248A-CB53-BD76-2F39-E9583F452C3A}"/>
              </a:ext>
            </a:extLst>
          </p:cNvPr>
          <p:cNvSpPr txBox="1"/>
          <p:nvPr/>
        </p:nvSpPr>
        <p:spPr>
          <a:xfrm>
            <a:off x="6363284" y="5860874"/>
            <a:ext cx="3507692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Planning and Control: Where should I go?</a:t>
            </a:r>
            <a:endParaRPr lang="en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9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58C-98E6-E920-4A30-2D6D1FBD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Processing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FE0-46F4-F5A1-AB78-09422642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883463" cy="3829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Perception:</a:t>
            </a:r>
          </a:p>
          <a:p>
            <a:pPr lvl="1"/>
            <a:r>
              <a:rPr lang="en-US" dirty="0"/>
              <a:t>Understanding the surrounding environment, incl. localization, object detection and tracking, etc.</a:t>
            </a:r>
          </a:p>
          <a:p>
            <a:r>
              <a:rPr lang="en-US" dirty="0"/>
              <a:t>Behavior prediction:</a:t>
            </a:r>
          </a:p>
          <a:p>
            <a:pPr lvl="1"/>
            <a:r>
              <a:rPr lang="en-US" dirty="0"/>
              <a:t>Predict objects’ future movements</a:t>
            </a:r>
          </a:p>
          <a:p>
            <a:r>
              <a:rPr lang="en-US" dirty="0"/>
              <a:t>Planning:</a:t>
            </a:r>
          </a:p>
          <a:p>
            <a:pPr lvl="1"/>
            <a:r>
              <a:rPr lang="en-US" dirty="0"/>
              <a:t>Plan a path/trajectory for the ego-vehicle in the context of other road users</a:t>
            </a:r>
          </a:p>
          <a:p>
            <a:r>
              <a:rPr lang="en-US" dirty="0"/>
              <a:t>Control:</a:t>
            </a:r>
          </a:p>
          <a:p>
            <a:pPr lvl="1"/>
            <a:r>
              <a:rPr lang="en-US" dirty="0"/>
              <a:t>Moving the vehicle to follow the planned trajectory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94F3-B8A6-3EED-F3DB-0B57D57D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48884-5EFB-A975-0AFE-67030A6F36D8}"/>
              </a:ext>
            </a:extLst>
          </p:cNvPr>
          <p:cNvSpPr/>
          <p:nvPr/>
        </p:nvSpPr>
        <p:spPr>
          <a:xfrm>
            <a:off x="2253470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  <a:endParaRPr lang="en-SE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4C975-3AB0-F8A3-CED0-0F4F2267ED40}"/>
              </a:ext>
            </a:extLst>
          </p:cNvPr>
          <p:cNvSpPr/>
          <p:nvPr/>
        </p:nvSpPr>
        <p:spPr>
          <a:xfrm>
            <a:off x="4258268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Behavior Prediction</a:t>
            </a:r>
            <a:endParaRPr lang="en-SE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46BBF8-DFCE-7CA9-1870-D7CF12931831}"/>
              </a:ext>
            </a:extLst>
          </p:cNvPr>
          <p:cNvSpPr/>
          <p:nvPr/>
        </p:nvSpPr>
        <p:spPr>
          <a:xfrm>
            <a:off x="6263066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  <a:endParaRPr lang="en-SE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2298B-9C69-83A2-7B0D-24CF2170EBE0}"/>
              </a:ext>
            </a:extLst>
          </p:cNvPr>
          <p:cNvSpPr/>
          <p:nvPr/>
        </p:nvSpPr>
        <p:spPr>
          <a:xfrm>
            <a:off x="8267865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</a:t>
            </a:r>
            <a:endParaRPr lang="en-SE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D7EA7-0DFC-07CC-F7F1-B7D4CEA3D407}"/>
              </a:ext>
            </a:extLst>
          </p:cNvPr>
          <p:cNvCxnSpPr>
            <a:cxnSpLocks/>
          </p:cNvCxnSpPr>
          <p:nvPr/>
        </p:nvCxnSpPr>
        <p:spPr>
          <a:xfrm>
            <a:off x="3794841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B74980-8C68-8934-4BF3-02623A36989F}"/>
              </a:ext>
            </a:extLst>
          </p:cNvPr>
          <p:cNvSpPr txBox="1"/>
          <p:nvPr/>
        </p:nvSpPr>
        <p:spPr>
          <a:xfrm>
            <a:off x="3000245" y="5935220"/>
            <a:ext cx="21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Objects</a:t>
            </a:r>
          </a:p>
          <a:p>
            <a:pPr algn="ctr"/>
            <a:r>
              <a:rPr lang="en-US" dirty="0"/>
              <a:t>(Cars, pedestrians,…)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420F7B-A410-BDB3-53D7-83D8834DCBA4}"/>
              </a:ext>
            </a:extLst>
          </p:cNvPr>
          <p:cNvSpPr txBox="1"/>
          <p:nvPr/>
        </p:nvSpPr>
        <p:spPr>
          <a:xfrm>
            <a:off x="5576949" y="593522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Futures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758092-393B-6199-B8A6-293D0A42A953}"/>
              </a:ext>
            </a:extLst>
          </p:cNvPr>
          <p:cNvSpPr txBox="1"/>
          <p:nvPr/>
        </p:nvSpPr>
        <p:spPr>
          <a:xfrm>
            <a:off x="7616309" y="5935220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Ego-vehicle</a:t>
            </a:r>
          </a:p>
          <a:p>
            <a:r>
              <a:rPr lang="en-US" dirty="0"/>
              <a:t>Trajectory</a:t>
            </a:r>
            <a:endParaRPr lang="en-S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AC7741-112A-16DF-0BA4-211853177750}"/>
              </a:ext>
            </a:extLst>
          </p:cNvPr>
          <p:cNvCxnSpPr>
            <a:cxnSpLocks/>
          </p:cNvCxnSpPr>
          <p:nvPr/>
        </p:nvCxnSpPr>
        <p:spPr>
          <a:xfrm>
            <a:off x="5826186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5AB17-AC3D-57E1-9E67-DD993AA26BF7}"/>
              </a:ext>
            </a:extLst>
          </p:cNvPr>
          <p:cNvCxnSpPr>
            <a:cxnSpLocks/>
          </p:cNvCxnSpPr>
          <p:nvPr/>
        </p:nvCxnSpPr>
        <p:spPr>
          <a:xfrm>
            <a:off x="7804438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3C04A5-213E-3237-2705-0200F0C0B272}"/>
              </a:ext>
            </a:extLst>
          </p:cNvPr>
          <p:cNvCxnSpPr>
            <a:cxnSpLocks/>
          </p:cNvCxnSpPr>
          <p:nvPr/>
        </p:nvCxnSpPr>
        <p:spPr>
          <a:xfrm>
            <a:off x="1790043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85670-4B18-6847-398C-F9C48A8D7305}"/>
              </a:ext>
            </a:extLst>
          </p:cNvPr>
          <p:cNvCxnSpPr>
            <a:cxnSpLocks/>
          </p:cNvCxnSpPr>
          <p:nvPr/>
        </p:nvCxnSpPr>
        <p:spPr>
          <a:xfrm>
            <a:off x="9809236" y="5584410"/>
            <a:ext cx="30631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AEEAAA-5CBA-C750-5990-DC356216A9A1}"/>
              </a:ext>
            </a:extLst>
          </p:cNvPr>
          <p:cNvSpPr txBox="1"/>
          <p:nvPr/>
        </p:nvSpPr>
        <p:spPr>
          <a:xfrm>
            <a:off x="10027132" y="5122745"/>
            <a:ext cx="165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  <a:r>
              <a:rPr lang="en-US" dirty="0" err="1"/>
              <a:t>cmds</a:t>
            </a:r>
            <a:endParaRPr lang="en-US" dirty="0"/>
          </a:p>
          <a:p>
            <a:pPr algn="ctr"/>
            <a:r>
              <a:rPr lang="en-US" dirty="0"/>
              <a:t>(throttle, brake, steering)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63088D-7F2D-C9B4-A1BA-5B639EFFC662}"/>
              </a:ext>
            </a:extLst>
          </p:cNvPr>
          <p:cNvSpPr txBox="1"/>
          <p:nvPr/>
        </p:nvSpPr>
        <p:spPr>
          <a:xfrm>
            <a:off x="417042" y="5122745"/>
            <a:ext cx="1579911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Data</a:t>
            </a:r>
          </a:p>
          <a:p>
            <a:pPr algn="ctr"/>
            <a:r>
              <a:rPr lang="en-US" dirty="0"/>
              <a:t>(Camera, Lidar, Radar…)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338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DE8-CB4B-A217-DAF9-754373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0DF-14A8-73E7-491F-3CB33D2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78013" cy="5194738"/>
          </a:xfrm>
        </p:spPr>
        <p:txBody>
          <a:bodyPr/>
          <a:lstStyle/>
          <a:p>
            <a:r>
              <a:rPr lang="en-US" dirty="0"/>
              <a:t>Localization</a:t>
            </a:r>
          </a:p>
          <a:p>
            <a:r>
              <a:rPr lang="en-US" dirty="0"/>
              <a:t>Static object detection</a:t>
            </a:r>
          </a:p>
          <a:p>
            <a:r>
              <a:rPr lang="en-US" dirty="0"/>
              <a:t>Dynamic object detection and tracking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0E8E-BCD3-8CDC-A436-8A78764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C297DB48-A43A-DFC3-9FC9-3A6FA94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92405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3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3246-C314-F789-E27D-5641CDE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</a:t>
            </a:r>
            <a:r>
              <a:rPr lang="en-US" altLang="zh-CN" dirty="0"/>
              <a:t>P</a:t>
            </a:r>
            <a:r>
              <a:rPr lang="en-US" dirty="0"/>
              <a:t>rediction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42F5-6151-A28E-F162-9F8C922C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705637" cy="5194738"/>
          </a:xfrm>
        </p:spPr>
        <p:txBody>
          <a:bodyPr/>
          <a:lstStyle/>
          <a:p>
            <a:r>
              <a:rPr lang="en-US" dirty="0"/>
              <a:t>Based on state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Particle filter</a:t>
            </a:r>
          </a:p>
          <a:p>
            <a:r>
              <a:rPr lang="en-US" dirty="0"/>
              <a:t>Data-driven</a:t>
            </a:r>
          </a:p>
          <a:p>
            <a:pPr lvl="1"/>
            <a:r>
              <a:rPr lang="en-US" dirty="0"/>
              <a:t>ML-based classification </a:t>
            </a:r>
          </a:p>
          <a:p>
            <a:r>
              <a:rPr lang="en-US" dirty="0"/>
              <a:t>Pedestrian intention prediction</a:t>
            </a:r>
          </a:p>
          <a:p>
            <a:pPr lvl="1"/>
            <a:r>
              <a:rPr lang="en-US" dirty="0"/>
              <a:t>Based on visual cues such as pose, etc.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61D2-2164-4063-1AE4-9334BE7E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1EDF-9FF6-99C4-3A47-FFB6F201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3" y="2037782"/>
            <a:ext cx="5847226" cy="3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6B0-C949-0424-480B-444180D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BB50-C9B3-86AF-36D8-AAA78428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7687" cy="5194738"/>
          </a:xfrm>
        </p:spPr>
        <p:txBody>
          <a:bodyPr/>
          <a:lstStyle/>
          <a:p>
            <a:r>
              <a:rPr lang="en-US" dirty="0"/>
              <a:t>Mission Plann</a:t>
            </a:r>
            <a:r>
              <a:rPr lang="en-US" altLang="zh-CN" dirty="0"/>
              <a:t>ing</a:t>
            </a:r>
            <a:r>
              <a:rPr lang="en-US" dirty="0"/>
              <a:t>: use graph search to find a path from source to destination on the map</a:t>
            </a:r>
          </a:p>
          <a:p>
            <a:r>
              <a:rPr lang="en-US" dirty="0"/>
              <a:t>Behavior Plann</a:t>
            </a:r>
            <a:r>
              <a:rPr lang="en-US" altLang="zh-CN" dirty="0"/>
              <a:t>ing</a:t>
            </a:r>
            <a:r>
              <a:rPr lang="en-US" dirty="0"/>
              <a:t>: plan the set of high-level driving actions or maneuvers to safely achieve the driving mission under various driving conditions</a:t>
            </a:r>
            <a:endParaRPr lang="en-SE" dirty="0"/>
          </a:p>
          <a:p>
            <a:r>
              <a:rPr lang="en-US" dirty="0"/>
              <a:t>Local Plann</a:t>
            </a:r>
            <a:r>
              <a:rPr lang="en-US" altLang="zh-CN" dirty="0"/>
              <a:t>ing</a:t>
            </a:r>
            <a:r>
              <a:rPr lang="en-US" dirty="0"/>
              <a:t>: plan a safe and smooth trajectory (vehicle pose as function of time)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21777-5977-D019-C4F9-5486E917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563A-DF2B-8012-F49D-4DDFDD5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217301"/>
            <a:ext cx="4358838" cy="186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7D839-90A0-1273-DC7F-86DCEA17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820" y="3049151"/>
            <a:ext cx="2454049" cy="2124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46AC3-964A-0247-3155-B7BDC4B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44" y="5197908"/>
            <a:ext cx="3657600" cy="1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1FB-75AB-7186-0616-C79AE464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8B0-3EB2-8DFC-7B74-E893C48E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45269" cy="5194738"/>
          </a:xfrm>
        </p:spPr>
        <p:txBody>
          <a:bodyPr/>
          <a:lstStyle/>
          <a:p>
            <a:r>
              <a:rPr lang="en-US" dirty="0"/>
              <a:t>Velocity controller for longitudinal speed control</a:t>
            </a:r>
          </a:p>
          <a:p>
            <a:r>
              <a:rPr lang="en-US" dirty="0"/>
              <a:t>Steering controller for lateral speed control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6E867-DA77-2A94-7FA0-260EB07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95858-62F9-D538-A1D8-477E9ABB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6" y="2523933"/>
            <a:ext cx="6072156" cy="20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0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C3-08C9-C029-FAF9-3FBEC785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5625663" cy="1069486"/>
          </a:xfrm>
        </p:spPr>
        <p:txBody>
          <a:bodyPr>
            <a:normAutofit fontScale="90000"/>
          </a:bodyPr>
          <a:lstStyle/>
          <a:p>
            <a:r>
              <a:rPr lang="en-US" dirty="0"/>
              <a:t>ML/DL </a:t>
            </a:r>
            <a:r>
              <a:rPr lang="en-US" altLang="zh-CN" dirty="0"/>
              <a:t>Applied in the AV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85CB-84F8-2D31-41B4-B041F72E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019525" cy="51947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Classic AD processing pipeline: separate algorithms for each processing stage</a:t>
            </a:r>
          </a:p>
          <a:p>
            <a:r>
              <a:rPr lang="en-US" sz="2800" dirty="0"/>
              <a:t>ML, esp. Deep Neural </a:t>
            </a:r>
            <a:r>
              <a:rPr lang="en-US" altLang="zh-CN" sz="2800" dirty="0"/>
              <a:t>Networks,</a:t>
            </a:r>
            <a:r>
              <a:rPr lang="en-US" sz="2800" dirty="0"/>
              <a:t> may be deployed at different stages of the AD processing pipeline</a:t>
            </a:r>
          </a:p>
          <a:p>
            <a:pPr lvl="1"/>
            <a:r>
              <a:rPr lang="en-US" sz="2400" dirty="0"/>
              <a:t>(b): DNNs deployed in the </a:t>
            </a:r>
            <a:r>
              <a:rPr lang="en-US" sz="2400" dirty="0">
                <a:solidFill>
                  <a:srgbClr val="FF0000"/>
                </a:solidFill>
              </a:rPr>
              <a:t>Perception</a:t>
            </a:r>
            <a:r>
              <a:rPr lang="en-US" sz="2400" dirty="0"/>
              <a:t> stage only, the prevalent approach in industry practice.</a:t>
            </a:r>
          </a:p>
          <a:p>
            <a:pPr lvl="1"/>
            <a:r>
              <a:rPr lang="en-US" sz="2400" dirty="0"/>
              <a:t>(c): </a:t>
            </a:r>
            <a:r>
              <a:rPr lang="en-US" sz="2400" dirty="0">
                <a:solidFill>
                  <a:srgbClr val="FF0000"/>
                </a:solidFill>
              </a:rPr>
              <a:t>end-to-end</a:t>
            </a:r>
            <a:r>
              <a:rPr lang="en-US" sz="2400" dirty="0"/>
              <a:t> control, e.g., mapping from input images to control, trained with Imitation Learning or Reinforcement Learning.</a:t>
            </a:r>
          </a:p>
          <a:p>
            <a:pPr lvl="1"/>
            <a:r>
              <a:rPr lang="en-US" sz="2400" dirty="0"/>
              <a:t>(d): </a:t>
            </a:r>
            <a:r>
              <a:rPr lang="en-US" sz="2400" dirty="0">
                <a:solidFill>
                  <a:srgbClr val="FF0000"/>
                </a:solidFill>
              </a:rPr>
              <a:t>mid-to-mid</a:t>
            </a:r>
            <a:r>
              <a:rPr lang="en-US" sz="2400" dirty="0"/>
              <a:t> approach, e.g., a separate perception module outputs Bird’s Eye View as input to downstream modules.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646D-7BF2-5219-17AB-1F99453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316A1-DFEE-F4F0-E35A-7B4EB185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61" b="7483"/>
          <a:stretch/>
        </p:blipFill>
        <p:spPr>
          <a:xfrm>
            <a:off x="5989030" y="5143168"/>
            <a:ext cx="5781485" cy="157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B37-674F-8C38-F6C6-C3BD37CD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99" b="31639"/>
          <a:stretch/>
        </p:blipFill>
        <p:spPr>
          <a:xfrm>
            <a:off x="5989032" y="3669968"/>
            <a:ext cx="5781485" cy="147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0F8D0-3E80-1E8A-CD5C-756C1EAEE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2" b="53598"/>
          <a:stretch/>
        </p:blipFill>
        <p:spPr>
          <a:xfrm>
            <a:off x="5989033" y="2181529"/>
            <a:ext cx="5781485" cy="1534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27D2F-DA0A-ECEF-EB4B-41800872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70"/>
          <a:stretch/>
        </p:blipFill>
        <p:spPr>
          <a:xfrm>
            <a:off x="5989034" y="699195"/>
            <a:ext cx="5781485" cy="14061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36DE-3CE7-CBBC-2B4B-3FE7038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B1E-807D-A990-5A9E-9A652A0E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put lecture materials here instead of on Canvas. Please bookmark this link:</a:t>
            </a:r>
          </a:p>
          <a:p>
            <a:pPr lvl="1"/>
            <a:r>
              <a:rPr lang="en-US" dirty="0">
                <a:hlinkClick r:id="rId2"/>
              </a:rPr>
              <a:t>https://guzonghua.github.io/saav/</a:t>
            </a:r>
            <a:endParaRPr lang="en-US" dirty="0"/>
          </a:p>
          <a:p>
            <a:pPr lvl="1"/>
            <a:r>
              <a:rPr lang="fr-FR" dirty="0"/>
              <a:t>Canvas </a:t>
            </a:r>
            <a:r>
              <a:rPr lang="fr-FR" dirty="0" err="1"/>
              <a:t>used</a:t>
            </a:r>
            <a:r>
              <a:rPr lang="fr-FR" dirty="0"/>
              <a:t> for discussions, </a:t>
            </a:r>
            <a:r>
              <a:rPr lang="fr-FR" dirty="0" err="1"/>
              <a:t>submission</a:t>
            </a:r>
            <a:r>
              <a:rPr lang="fr-FR" dirty="0"/>
              <a:t> of </a:t>
            </a:r>
            <a:r>
              <a:rPr lang="fr-FR" dirty="0" err="1"/>
              <a:t>labs</a:t>
            </a:r>
            <a:r>
              <a:rPr lang="fr-FR" dirty="0"/>
              <a:t> and final exam</a:t>
            </a:r>
          </a:p>
          <a:p>
            <a:pPr lvl="1"/>
            <a:r>
              <a:rPr lang="en-US" dirty="0"/>
              <a:t>Since slides may be updated slightly after each class, it is more convenient to put them on GitHub</a:t>
            </a:r>
          </a:p>
          <a:p>
            <a:r>
              <a:rPr lang="en-US" dirty="0"/>
              <a:t>Previous course contents available:</a:t>
            </a:r>
          </a:p>
          <a:p>
            <a:pPr lvl="1"/>
            <a:r>
              <a:rPr lang="en-US" dirty="0">
                <a:hlinkClick r:id="rId3"/>
              </a:rPr>
              <a:t>https://guzonghua.github.io/saav2022/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https://guzonghua.github.io/saav2021/</a:t>
            </a:r>
            <a:r>
              <a:rPr lang="en-US" dirty="0"/>
              <a:t> (with YouTube videos)</a:t>
            </a:r>
          </a:p>
          <a:p>
            <a:pPr lvl="1"/>
            <a:r>
              <a:rPr lang="en-US" dirty="0"/>
              <a:t>Contents updated every year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0B9-06E3-2934-4E52-786FDC20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55AC-2148-6948-9BD3-52200EF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Schedule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3EB83-FE83-F038-1624-6D6C9011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507960"/>
              </p:ext>
            </p:extLst>
          </p:nvPr>
        </p:nvGraphicFramePr>
        <p:xfrm>
          <a:off x="694490" y="1293076"/>
          <a:ext cx="10948989" cy="5501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89">
                  <a:extLst>
                    <a:ext uri="{9D8B030D-6E8A-4147-A177-3AD203B41FA5}">
                      <a16:colId xmlns:a16="http://schemas.microsoft.com/office/drawing/2014/main" val="3623576272"/>
                    </a:ext>
                  </a:extLst>
                </a:gridCol>
                <a:gridCol w="4066343">
                  <a:extLst>
                    <a:ext uri="{9D8B030D-6E8A-4147-A177-3AD203B41FA5}">
                      <a16:colId xmlns:a16="http://schemas.microsoft.com/office/drawing/2014/main" val="354782421"/>
                    </a:ext>
                  </a:extLst>
                </a:gridCol>
                <a:gridCol w="5996657">
                  <a:extLst>
                    <a:ext uri="{9D8B030D-6E8A-4147-A177-3AD203B41FA5}">
                      <a16:colId xmlns:a16="http://schemas.microsoft.com/office/drawing/2014/main" val="66020945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 Date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Lecture Notes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Topics Discussed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 anchor="ctr"/>
                </a:tc>
                <a:extLst>
                  <a:ext uri="{0D108BD9-81ED-4DB2-BD59-A6C34878D82A}">
                    <a16:rowId xmlns:a16="http://schemas.microsoft.com/office/drawing/2014/main" val="224139281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L1.1 Introduction and Overview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endParaRPr lang="en-SE" sz="16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L1.2 AV Sensors HD Map </a:t>
                      </a:r>
                      <a:r>
                        <a:rPr lang="en-US" sz="1400" u="sng" dirty="0">
                          <a:effectLst/>
                          <a:hlinkClick r:id="rId4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5" action="ppaction://hlinkfile"/>
                        </a:rPr>
                        <a:t>PDF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Background, history, AD processing pipeline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251340508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L1.3 HWSW Platforms V2X </a:t>
                      </a:r>
                      <a:r>
                        <a:rPr lang="en-US" sz="1400" u="sng">
                          <a:effectLst/>
                          <a:hlinkClick r:id="rId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Sensors and perception, HD maps, HW platforms, SW platforms, V2X communication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187554407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L2 Intro to Machine Learning </a:t>
                      </a:r>
                      <a:r>
                        <a:rPr lang="en-US" sz="1400" u="sng">
                          <a:effectLst/>
                          <a:hlinkClick r:id="rId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Activation functions, Cross-Entropy Loss, SoftMax, ROC and AUC, NN training issues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56465793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W3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L3.1 CNN for Computer Vision </a:t>
                      </a:r>
                      <a:r>
                        <a:rPr lang="en-US" sz="1400" u="sng">
                          <a:effectLst/>
                          <a:hlinkClick r:id="rId1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Intro to CNN, case studies (LeNet, AlexNet, VGGNet, GooLeNet, ResNet...)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78969958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L3.2 Adversarial Attacks </a:t>
                      </a:r>
                      <a:r>
                        <a:rPr lang="en-US" sz="1400" u="sng">
                          <a:effectLst/>
                          <a:hlinkClick r:id="rId1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Adversarial attacks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965148852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W5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L4 Object Detection and Segmentation </a:t>
                      </a:r>
                      <a:r>
                        <a:rPr lang="en-US" sz="1400" u="sng">
                          <a:effectLst/>
                          <a:hlinkClick r:id="rId14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5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Object detection (R-CNN, Fast R-CNN, Faster R-CNN, Single-Stage Detectors), object segmentation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83650754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L5 Planning </a:t>
                      </a:r>
                      <a:r>
                        <a:rPr lang="en-US" sz="1400" u="sng">
                          <a:effectLst/>
                          <a:hlinkClick r:id="rId1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Route planning, behavior planning, local planning, Responsibility Sensitive Safety (RSS)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48243298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W7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L6 Control Theory </a:t>
                      </a:r>
                      <a:r>
                        <a:rPr lang="en-US" sz="1400" u="sng">
                          <a:effectLst/>
                          <a:hlinkClick r:id="rId1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PID, MPC, Udacity racetrack control, PID tuning with twiddle()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618837074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L7.1 MDP Planning, </a:t>
                      </a:r>
                      <a:r>
                        <a:rPr lang="en-US" sz="1400" u="sng">
                          <a:effectLst/>
                          <a:hlinkClick r:id="rId2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Markov Decision Process (MDP), Bellman Equations, Policy Iteration, Value Iteration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4005872596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L7.2 Q-Learning, </a:t>
                      </a:r>
                      <a:r>
                        <a:rPr lang="en-US" sz="1400" u="sng">
                          <a:effectLst/>
                          <a:hlinkClick r:id="rId2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Q-learning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173188909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W9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L8 Latest Research Advances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073664713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Final Exam, Jan. 12, 2024, 15:00-17:30, Online on Zoom, </a:t>
                      </a:r>
                      <a:r>
                        <a:rPr lang="en-US" sz="1400" u="sng" dirty="0">
                          <a:effectLst/>
                          <a:hlinkClick r:id="rId24" action="ppaction://hlinkfile"/>
                        </a:rPr>
                        <a:t>Sample Exam Questions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48549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0C00-9733-00E3-F804-0187A4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D1B2-98A4-8FA3-C568-15833F17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 Holidays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17FE-7E60-4197-5931-1993720A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6DB1-22FB-D025-804C-CA2CF14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C1CDB-8914-FDD1-A7CE-D2078518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" y="1208683"/>
            <a:ext cx="5963291" cy="3631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C31C6-FB51-A7F3-8D0C-71FF102D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8683"/>
            <a:ext cx="5987775" cy="3523313"/>
          </a:xfrm>
          <a:prstGeom prst="rect">
            <a:avLst/>
          </a:prstGeom>
          <a:noFill/>
          <a:ln w="19050"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20E0DB-CDC6-4A98-3568-26A55EADF543}"/>
              </a:ext>
            </a:extLst>
          </p:cNvPr>
          <p:cNvSpPr/>
          <p:nvPr/>
        </p:nvSpPr>
        <p:spPr>
          <a:xfrm>
            <a:off x="1008668" y="4025242"/>
            <a:ext cx="3318235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0D778-B52C-25FD-B610-50F07DEF2AD8}"/>
              </a:ext>
            </a:extLst>
          </p:cNvPr>
          <p:cNvSpPr/>
          <p:nvPr/>
        </p:nvSpPr>
        <p:spPr>
          <a:xfrm>
            <a:off x="6985262" y="1998480"/>
            <a:ext cx="1395167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4E21-96A6-3FD1-FE2C-C9CA873455E6}"/>
              </a:ext>
            </a:extLst>
          </p:cNvPr>
          <p:cNvSpPr txBox="1"/>
          <p:nvPr/>
        </p:nvSpPr>
        <p:spPr>
          <a:xfrm>
            <a:off x="9626906" y="2715116"/>
            <a:ext cx="118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Exam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72B0-E12B-5B7D-FD96-7699A2581C52}"/>
              </a:ext>
            </a:extLst>
          </p:cNvPr>
          <p:cNvSpPr txBox="1"/>
          <p:nvPr/>
        </p:nvSpPr>
        <p:spPr>
          <a:xfrm>
            <a:off x="2179510" y="373553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B5C59-4DA3-A5AA-0940-F5010C8B0874}"/>
              </a:ext>
            </a:extLst>
          </p:cNvPr>
          <p:cNvSpPr txBox="1"/>
          <p:nvPr/>
        </p:nvSpPr>
        <p:spPr>
          <a:xfrm>
            <a:off x="7269984" y="225830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1D38C-14CE-F1B8-2115-6CDEFD5A2094}"/>
              </a:ext>
            </a:extLst>
          </p:cNvPr>
          <p:cNvSpPr/>
          <p:nvPr/>
        </p:nvSpPr>
        <p:spPr>
          <a:xfrm>
            <a:off x="10004266" y="2516957"/>
            <a:ext cx="429258" cy="277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F1DD4C-374D-E919-1680-DE696245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979" y="3865143"/>
            <a:ext cx="1893191" cy="2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3BD2-2EEF-23E2-C20A-9D7116D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Sections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A033-0759-8A92-BD52-4D744D6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D7D94F-0BB1-95B0-3F87-8F2F400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315454"/>
            <a:ext cx="10949153" cy="356936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Lab materials: </a:t>
            </a:r>
            <a:r>
              <a:rPr lang="de-DE" dirty="0">
                <a:hlinkClick r:id="rId3"/>
              </a:rPr>
              <a:t>https://github.com/guzonghua/saavlabs</a:t>
            </a:r>
            <a:endParaRPr lang="de-DE" dirty="0"/>
          </a:p>
          <a:p>
            <a:r>
              <a:rPr lang="en-US" dirty="0"/>
              <a:t>Students should form teams of 1-3 people each for the lab sections.</a:t>
            </a:r>
          </a:p>
          <a:p>
            <a:pPr lvl="1"/>
            <a:r>
              <a:rPr lang="en-US" dirty="0"/>
              <a:t>Please sign up for groups in Canvas before 11-22.</a:t>
            </a:r>
          </a:p>
          <a:p>
            <a:pPr lvl="1"/>
            <a:r>
              <a:rPr lang="en-US" dirty="0"/>
              <a:t>To help you form groups to work on the lab assignments, please join the discord channel:</a:t>
            </a:r>
          </a:p>
          <a:p>
            <a:pPr lvl="2"/>
            <a:r>
              <a:rPr lang="en-US" dirty="0">
                <a:hlinkClick r:id="rId4"/>
              </a:rPr>
              <a:t>https://discord.gg/6VG5xWBQ</a:t>
            </a:r>
            <a:r>
              <a:rPr lang="en-US" dirty="0"/>
              <a:t> </a:t>
            </a:r>
          </a:p>
          <a:p>
            <a:r>
              <a:rPr lang="en-US" dirty="0"/>
              <a:t>The programming workload is relatively low, e.g., you may be given a semi-complete program, and asked to fill in a few lines of missing code (no large-scale coding).</a:t>
            </a:r>
          </a:p>
          <a:p>
            <a:r>
              <a:rPr lang="en-US" dirty="0"/>
              <a:t>The computing demand is relatively low, so you can use Google </a:t>
            </a:r>
            <a:r>
              <a:rPr lang="en-US" dirty="0" err="1"/>
              <a:t>Colab</a:t>
            </a:r>
            <a:r>
              <a:rPr lang="en-US" dirty="0"/>
              <a:t>, or work on your own computer without a powerful GPU (Programming language is Python).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28D09C-306D-B261-40EC-B775B638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35734"/>
              </p:ext>
            </p:extLst>
          </p:nvPr>
        </p:nvGraphicFramePr>
        <p:xfrm>
          <a:off x="2914281" y="4707665"/>
          <a:ext cx="6525003" cy="196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789">
                  <a:extLst>
                    <a:ext uri="{9D8B030D-6E8A-4147-A177-3AD203B41FA5}">
                      <a16:colId xmlns:a16="http://schemas.microsoft.com/office/drawing/2014/main" val="1444944450"/>
                    </a:ext>
                  </a:extLst>
                </a:gridCol>
                <a:gridCol w="4305578">
                  <a:extLst>
                    <a:ext uri="{9D8B030D-6E8A-4147-A177-3AD203B41FA5}">
                      <a16:colId xmlns:a16="http://schemas.microsoft.com/office/drawing/2014/main" val="2283297837"/>
                    </a:ext>
                  </a:extLst>
                </a:gridCol>
                <a:gridCol w="1277636">
                  <a:extLst>
                    <a:ext uri="{9D8B030D-6E8A-4147-A177-3AD203B41FA5}">
                      <a16:colId xmlns:a16="http://schemas.microsoft.com/office/drawing/2014/main" val="3517538139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</a:t>
                      </a:r>
                      <a:endParaRPr lang="en-SE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</a:rPr>
                        <a:t>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Assignment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Due 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2917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Lab1. </a:t>
                      </a:r>
                      <a:r>
                        <a:rPr lang="en-SE" sz="1400" dirty="0">
                          <a:effectLst/>
                        </a:rPr>
                        <a:t>Adversarial Attacks </a:t>
                      </a:r>
                      <a:r>
                        <a:rPr lang="en-US" sz="1400" dirty="0">
                          <a:effectLst/>
                        </a:rPr>
                        <a:t>on a CNN for </a:t>
                      </a:r>
                      <a:r>
                        <a:rPr lang="en-SE" sz="1400" dirty="0">
                          <a:effectLst/>
                        </a:rPr>
                        <a:t>Traffic Sign Classification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846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Lab2. PID Control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7506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Lab3. DQN R</a:t>
                      </a:r>
                      <a:r>
                        <a:rPr lang="en-SE" sz="1400">
                          <a:effectLst/>
                        </a:rPr>
                        <a:t>L </a:t>
                      </a:r>
                      <a:r>
                        <a:rPr lang="en-US" sz="1400">
                          <a:effectLst/>
                        </a:rPr>
                        <a:t>for Highway Driving, </a:t>
                      </a:r>
                      <a:r>
                        <a:rPr lang="en-US" sz="1400" u="sng">
                          <a:effectLst/>
                          <a:hlinkClick r:id="rId5"/>
                        </a:rPr>
                        <a:t>Video Lecture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01-12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115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11-24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LabX. Bonus project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01-12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5360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7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893E-DDF5-E885-631C-5F0A21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LabX</a:t>
            </a:r>
            <a:r>
              <a:rPr lang="en-US" dirty="0"/>
              <a:t>. Optional Bonus Project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AE21-7604-3E75-50A1-BF9566EF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group may choose to work on an optional bonus project, to give you a chance to explore your own interests based on what you have learned in the course.</a:t>
            </a:r>
          </a:p>
          <a:p>
            <a:r>
              <a:rPr lang="en-US" dirty="0"/>
              <a:t>Please submit a proposal (on Canvas) before the end of W4 (11-24), if you plan to work on a bonus project.</a:t>
            </a:r>
          </a:p>
          <a:p>
            <a:pPr lvl="1"/>
            <a:r>
              <a:rPr lang="en-US" dirty="0"/>
              <a:t>The proposal should be at most 2 pages long, and describe the background, proposed work and why it is relevant to the course.</a:t>
            </a:r>
          </a:p>
          <a:p>
            <a:r>
              <a:rPr lang="en-US" dirty="0"/>
              <a:t>Submit the project report before the end of term (01-12)</a:t>
            </a:r>
          </a:p>
          <a:p>
            <a:pPr lvl="1"/>
            <a:r>
              <a:rPr lang="en-US" dirty="0"/>
              <a:t>The report should be at most 6 pages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F7E1-C210-810D-5BBC-EE901F90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4B19-85E1-EB7C-B83A-6E49C626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01D8-4648-031F-E9FE-5CFE7B40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Friday, Jan. 12, 2024, 15:00 – 17:30, online on ZOOM</a:t>
            </a:r>
          </a:p>
          <a:p>
            <a:r>
              <a:rPr lang="en-US" dirty="0"/>
              <a:t>Covers lecture PPTs. Held as a quiz on Canvas</a:t>
            </a:r>
          </a:p>
          <a:p>
            <a:pPr lvl="1"/>
            <a:r>
              <a:rPr lang="en-US" dirty="0"/>
              <a:t>Multiple choice questions</a:t>
            </a:r>
          </a:p>
          <a:p>
            <a:pPr lvl="1"/>
            <a:r>
              <a:rPr lang="en-US" dirty="0"/>
              <a:t>Simple calculation questions</a:t>
            </a:r>
          </a:p>
          <a:p>
            <a:pPr lvl="1"/>
            <a:r>
              <a:rPr lang="en-US" dirty="0">
                <a:hlinkClick r:id="rId2"/>
              </a:rPr>
              <a:t>Sample Exam Questions</a:t>
            </a:r>
            <a:endParaRPr lang="en-US" dirty="0"/>
          </a:p>
          <a:p>
            <a:r>
              <a:rPr lang="en-US" dirty="0"/>
              <a:t>Open book, honor system</a:t>
            </a:r>
          </a:p>
          <a:p>
            <a:pPr lvl="1"/>
            <a:r>
              <a:rPr lang="en-US" dirty="0"/>
              <a:t>You may search online, but should not talk with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16EBC-677A-03D7-9776-CB223DA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8134</TotalTime>
  <Words>3470</Words>
  <Application>Microsoft Office PowerPoint</Application>
  <PresentationFormat>Widescreen</PresentationFormat>
  <Paragraphs>401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Roboto</vt:lpstr>
      <vt:lpstr>Times New Roman</vt:lpstr>
      <vt:lpstr>Office Theme</vt:lpstr>
      <vt:lpstr>Custom Design</vt:lpstr>
      <vt:lpstr>L1.1 Introduction and Overview</vt:lpstr>
      <vt:lpstr>Course Logistics</vt:lpstr>
      <vt:lpstr>My Instruction Style</vt:lpstr>
      <vt:lpstr>Course Materials</vt:lpstr>
      <vt:lpstr>Lecture Schedule</vt:lpstr>
      <vt:lpstr>Public Holidays</vt:lpstr>
      <vt:lpstr>Lab Sections</vt:lpstr>
      <vt:lpstr>LabX. Optional Bonus Project</vt:lpstr>
      <vt:lpstr>Final Exam</vt:lpstr>
      <vt:lpstr>Grading Rules</vt:lpstr>
      <vt:lpstr>Pass or Fail?</vt:lpstr>
      <vt:lpstr>Overview of AV Technology</vt:lpstr>
      <vt:lpstr>Why Autonomous Driving?</vt:lpstr>
      <vt:lpstr>Advanced Driver Assistance (ADAS)</vt:lpstr>
      <vt:lpstr>DARPA Grand Challenges</vt:lpstr>
      <vt:lpstr>Highway vs. City Driving</vt:lpstr>
      <vt:lpstr>Operational Design Domain (ODD)</vt:lpstr>
      <vt:lpstr>Five Levels of Automation</vt:lpstr>
      <vt:lpstr>State-of-the-Art</vt:lpstr>
      <vt:lpstr>Two Different Paths to L4/5</vt:lpstr>
      <vt:lpstr>The Tesla Fatality (May 2016)</vt:lpstr>
      <vt:lpstr>The Tesla Fatality (Mar 2018)</vt:lpstr>
      <vt:lpstr>Tesla vs. Truck (Jun 2020)</vt:lpstr>
      <vt:lpstr>The Uber Pedestrian Fatality (Mar 2018)</vt:lpstr>
      <vt:lpstr>Tesla Wins in Court (Oct 2023)</vt:lpstr>
      <vt:lpstr>AD Safety Evaluation by California DMV</vt:lpstr>
      <vt:lpstr>Reports with Safety Drivers (2022)</vt:lpstr>
      <vt:lpstr>Reports with Safety Drivers (2022)</vt:lpstr>
      <vt:lpstr>Driverless Reports (2022)</vt:lpstr>
      <vt:lpstr>Where is Tesla?</vt:lpstr>
      <vt:lpstr>Is Miles Driven a Good Metric?</vt:lpstr>
      <vt:lpstr>When will L5 AD Arrive?</vt:lpstr>
      <vt:lpstr>Four Major Tasks of an AV</vt:lpstr>
      <vt:lpstr>AV Processing Pipeline</vt:lpstr>
      <vt:lpstr>Perception</vt:lpstr>
      <vt:lpstr>Behavior Prediction</vt:lpstr>
      <vt:lpstr>Planning</vt:lpstr>
      <vt:lpstr>Control</vt:lpstr>
      <vt:lpstr>ML/DL Applied in the AV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925</cp:revision>
  <dcterms:created xsi:type="dcterms:W3CDTF">2020-05-28T21:34:29Z</dcterms:created>
  <dcterms:modified xsi:type="dcterms:W3CDTF">2024-03-01T10:51:22Z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